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6" r:id="rId4"/>
    <p:sldId id="278" r:id="rId5"/>
    <p:sldId id="277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D835C-990C-4B4D-8711-645F4703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4636BD-29A0-474A-8A14-ED54CA687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899D09-29AB-4B41-B15F-CDBD85451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7383B8-1AA2-49EE-A441-0D001726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0661B-1DBE-45A4-AB61-D281F487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251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CDCC2-4C2E-4D36-B7AE-2918C5BD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3C9B45-50DD-4287-82A9-0CAE88763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120DEE-A9DF-4E58-AA86-F1DDF167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5518E5-A8B3-4B00-A298-77B837A0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3663C2-3299-480A-B112-33430866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0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3D9DBD-F4BF-4A03-90FD-D379EC186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4B0248-3DBC-4992-98ED-86F738C28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9D4F9-8E1D-4D5C-9F48-0B23E4A1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B7268-7AF5-4DC6-8899-0AD39E84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0BD021-B512-4DBF-BCF5-CFE15897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603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8B212-4CF3-42FF-AD19-6695CABC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8C080A-FA02-471F-9247-240124710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88D378-5A0D-47A8-A60D-64B42CA2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E281D5-40AC-4842-9972-EB1E02FB7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BE58C4-CC99-4297-8DC6-BA9742AF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68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E0821-DE35-49C2-BF73-14ADF79C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1B0346-EC7E-4043-A6B0-EE8ABFE8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A471F-A8A0-41E1-BCC3-52C9A48E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96E0CF-ACEC-4FDB-9BF8-DF44727B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43EAB3-5DB4-4E2E-AB6E-ABE42623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85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9FBF-962D-4EC0-B7D9-E169D76D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60F684-FD2D-414E-8008-B7851AF3D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F75CB3-EF91-4BEE-AE83-40BD6575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A2A8E7-50BA-4EA2-B12F-966849DA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A0F038-F07B-49B2-8E9C-32A89F7E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EEF415-913A-4398-8776-32184A799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55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BC5DE-EB55-4193-BF2A-13A97793A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2427EF-97CA-47F4-8AB9-50999C24F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A49232-42D1-4E52-BAD3-39FC57081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F7950B-EF9D-42B3-A808-3C3EFFF24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CD400F-6A57-43AB-8637-1402E1EA9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F06646-865C-4495-8FFA-ADB9EE49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DE07EE-7226-4D99-9DCF-C3DD92C4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E5BC07-5912-4DA0-9760-ED98C9EC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35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CB3FA-C9DA-48CA-BA0A-E1074A56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9F909D-8D50-450E-9CED-ABC8C1AA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4FB5AD-7F29-4F29-8B5B-7097EE8D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8C0B04-A5CE-4243-93B4-59627EAA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10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86A369-69BD-404D-8161-56F014D0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60F09B-14B7-4E2E-A4FC-654CA72E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F29DD9-9880-4482-97C0-BD686EE4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95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7D78B-A94F-4B34-B03A-AFFD72A55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41958-3577-4198-81E0-C6107A737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275389-A2B1-4F13-833D-2F020E096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357F5F-3DCA-410B-982A-D16DDA8B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01476D-9198-4399-A262-AE37EBC7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31155E-1374-41EA-915F-9D2729E2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252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3E2D8-11C5-4038-BB48-188436623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4CD170-822E-418D-A3E9-F70B5E296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D3B0F9-E790-4031-92A9-0B6739FA8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788248-AD29-4750-97CC-89B5D02D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FACFB0-4540-43F3-9EA0-41032D54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04F965-37B2-42CA-9F48-0937B3BC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D191F4-0CBF-4E0F-AF77-3BDD8EBF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6E4059-0BEF-4D79-850E-C798CB551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004093-7569-4E42-8958-DB42962B0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8CA0-62E6-40FA-A67C-8B01118496F3}" type="datetimeFigureOut">
              <a:rPr lang="es-CL" smtClean="0"/>
              <a:t>05-04-2021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C840DA-211B-448D-BA5C-67E1C1426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B47D3C-3284-42A5-980B-710F0E76E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FE0C-D4F0-49DA-9AFA-07E28E87C8A4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bg object 16">
            <a:extLst>
              <a:ext uri="{FF2B5EF4-FFF2-40B4-BE49-F238E27FC236}">
                <a16:creationId xmlns:a16="http://schemas.microsoft.com/office/drawing/2014/main" id="{593C7D2A-DE16-407C-B09C-99169799631F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41373"/>
            <a:ext cx="12192000" cy="68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i.cl/servicios_online/renta/2021/files/r1_instruccion.pdf#scrollbar=0&amp;amp;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ii.cl/servicios_online/renta/2021/files/l1_instruccio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75567" y="611743"/>
            <a:ext cx="6228715" cy="546496"/>
          </a:xfrm>
          <a:prstGeom prst="rect">
            <a:avLst/>
          </a:prstGeom>
        </p:spPr>
        <p:txBody>
          <a:bodyPr vert="horz" wrap="square" lIns="0" tIns="31750" rIns="0" bIns="0" rtlCol="0" anchor="ctr">
            <a:spAutoFit/>
          </a:bodyPr>
          <a:lstStyle/>
          <a:p>
            <a:pPr marL="12700" marR="5080" algn="ctr">
              <a:lnSpc>
                <a:spcPts val="3790"/>
              </a:lnSpc>
              <a:spcBef>
                <a:spcPts val="250"/>
              </a:spcBef>
            </a:pPr>
            <a:r>
              <a:rPr lang="es-ES" spc="-25" dirty="0">
                <a:solidFill>
                  <a:srgbClr val="FFFFFF"/>
                </a:solidFill>
                <a:latin typeface="Calibri"/>
                <a:cs typeface="Calibri"/>
              </a:rPr>
              <a:t>FORMULARIO 22 AT.2021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83633" y="5432171"/>
            <a:ext cx="165036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Abril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es-ES" sz="24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F1771A-7859-452A-B852-8D35AFFEC83B}"/>
              </a:ext>
            </a:extLst>
          </p:cNvPr>
          <p:cNvSpPr txBox="1"/>
          <p:nvPr/>
        </p:nvSpPr>
        <p:spPr>
          <a:xfrm>
            <a:off x="2152650" y="1000124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7.-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5276850" y="2098818"/>
            <a:ext cx="476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23 Recuadros = 23 hojas</a:t>
            </a:r>
            <a:endParaRPr lang="es-CL" sz="6000" b="1" dirty="0"/>
          </a:p>
        </p:txBody>
      </p:sp>
    </p:spTree>
    <p:extLst>
      <p:ext uri="{BB962C8B-B14F-4D97-AF65-F5344CB8AC3E}">
        <p14:creationId xmlns:p14="http://schemas.microsoft.com/office/powerpoint/2010/main" val="3776395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75567" y="611743"/>
            <a:ext cx="6228715" cy="546496"/>
          </a:xfrm>
          <a:prstGeom prst="rect">
            <a:avLst/>
          </a:prstGeom>
        </p:spPr>
        <p:txBody>
          <a:bodyPr vert="horz" wrap="square" lIns="0" tIns="31750" rIns="0" bIns="0" rtlCol="0" anchor="ctr">
            <a:spAutoFit/>
          </a:bodyPr>
          <a:lstStyle/>
          <a:p>
            <a:pPr marL="12700" marR="5080" algn="ctr">
              <a:lnSpc>
                <a:spcPts val="3790"/>
              </a:lnSpc>
              <a:spcBef>
                <a:spcPts val="250"/>
              </a:spcBef>
            </a:pPr>
            <a:r>
              <a:rPr lang="es-ES" spc="-25" dirty="0">
                <a:solidFill>
                  <a:srgbClr val="FFFFFF"/>
                </a:solidFill>
                <a:latin typeface="Calibri"/>
                <a:cs typeface="Calibri"/>
              </a:rPr>
              <a:t>FORMULARIO 22 AT.2021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83633" y="5432171"/>
            <a:ext cx="165036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Abril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es-ES" sz="24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705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1F192CA-0BC1-4B1B-9979-C7052ABAE12F}"/>
              </a:ext>
            </a:extLst>
          </p:cNvPr>
          <p:cNvSpPr txBox="1"/>
          <p:nvPr/>
        </p:nvSpPr>
        <p:spPr>
          <a:xfrm>
            <a:off x="2390775" y="1638300"/>
            <a:ext cx="7105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Virtudes F22</a:t>
            </a:r>
          </a:p>
          <a:p>
            <a:pPr algn="ctr"/>
            <a:r>
              <a:rPr lang="es-ES" sz="6000" b="1" dirty="0">
                <a:solidFill>
                  <a:srgbClr val="0000FF"/>
                </a:solidFill>
              </a:rPr>
              <a:t>ITF en </a:t>
            </a:r>
            <a:r>
              <a:rPr lang="es-ES" sz="6000" b="1" dirty="0">
                <a:solidFill>
                  <a:srgbClr val="00B050"/>
                </a:solidFill>
              </a:rPr>
              <a:t>Excel</a:t>
            </a:r>
            <a:endParaRPr lang="es-CL" sz="6000" b="1" dirty="0">
              <a:solidFill>
                <a:srgbClr val="00B050"/>
              </a:solidFill>
            </a:endParaRPr>
          </a:p>
        </p:txBody>
      </p:sp>
      <p:pic>
        <p:nvPicPr>
          <p:cNvPr id="5" name="Picture 12" descr="Instituto ITF">
            <a:extLst>
              <a:ext uri="{FF2B5EF4-FFF2-40B4-BE49-F238E27FC236}">
                <a16:creationId xmlns:a16="http://schemas.microsoft.com/office/drawing/2014/main" id="{7F161479-669D-442E-A3F5-61163D1F6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590" y="627042"/>
            <a:ext cx="1397094" cy="49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ii - Servicio de impuestos internos">
            <a:extLst>
              <a:ext uri="{FF2B5EF4-FFF2-40B4-BE49-F238E27FC236}">
                <a16:creationId xmlns:a16="http://schemas.microsoft.com/office/drawing/2014/main" id="{3BF91CE4-2920-4AE0-80DB-77298B9F7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4" y="596264"/>
            <a:ext cx="1509712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R">
            <a:extLst>
              <a:ext uri="{FF2B5EF4-FFF2-40B4-BE49-F238E27FC236}">
                <a16:creationId xmlns:a16="http://schemas.microsoft.com/office/drawing/2014/main" id="{05BF57A0-3588-481D-9E73-8CFDD209E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3609678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9D206BB-A2BC-4BE8-960F-FA5E19BBD428}"/>
              </a:ext>
            </a:extLst>
          </p:cNvPr>
          <p:cNvSpPr txBox="1"/>
          <p:nvPr/>
        </p:nvSpPr>
        <p:spPr>
          <a:xfrm>
            <a:off x="5000624" y="4788842"/>
            <a:ext cx="157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GRATUITO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3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F1771A-7859-452A-B852-8D35AFFEC83B}"/>
              </a:ext>
            </a:extLst>
          </p:cNvPr>
          <p:cNvSpPr txBox="1"/>
          <p:nvPr/>
        </p:nvSpPr>
        <p:spPr>
          <a:xfrm>
            <a:off x="2152650" y="1000124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1.-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5267325" y="1725602"/>
            <a:ext cx="4381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Formulario 22 AT.2021 Definitivo</a:t>
            </a:r>
          </a:p>
          <a:p>
            <a:pPr algn="ctr"/>
            <a:r>
              <a:rPr lang="es-ES" sz="6000" b="1" dirty="0">
                <a:solidFill>
                  <a:srgbClr val="00B050"/>
                </a:solidFill>
              </a:rPr>
              <a:t>Excel</a:t>
            </a:r>
            <a:endParaRPr lang="es-CL" sz="6000" b="1" dirty="0">
              <a:solidFill>
                <a:srgbClr val="00B050"/>
              </a:solidFill>
            </a:endParaRPr>
          </a:p>
        </p:txBody>
      </p:sp>
      <p:pic>
        <p:nvPicPr>
          <p:cNvPr id="9" name="Picture 4" descr="Excel">
            <a:extLst>
              <a:ext uri="{FF2B5EF4-FFF2-40B4-BE49-F238E27FC236}">
                <a16:creationId xmlns:a16="http://schemas.microsoft.com/office/drawing/2014/main" id="{82F06F87-84D6-413F-BD01-1C6CFCE92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1680210"/>
            <a:ext cx="20288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R">
            <a:extLst>
              <a:ext uri="{FF2B5EF4-FFF2-40B4-BE49-F238E27FC236}">
                <a16:creationId xmlns:a16="http://schemas.microsoft.com/office/drawing/2014/main" id="{89A4BB95-7E96-455B-845B-A4B4C611F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6" y="3695403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9DFD04D-D522-481C-B19F-6B7D47C5CC97}"/>
              </a:ext>
            </a:extLst>
          </p:cNvPr>
          <p:cNvSpPr txBox="1"/>
          <p:nvPr/>
        </p:nvSpPr>
        <p:spPr>
          <a:xfrm>
            <a:off x="2152650" y="4874567"/>
            <a:ext cx="157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GRATUITO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06DE738E-C6BD-4720-9030-1A5A5510D77F}"/>
              </a:ext>
            </a:extLst>
          </p:cNvPr>
          <p:cNvSpPr txBox="1"/>
          <p:nvPr/>
        </p:nvSpPr>
        <p:spPr>
          <a:xfrm>
            <a:off x="6542029" y="1158780"/>
            <a:ext cx="215594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Abril</a:t>
            </a:r>
            <a:r>
              <a:rPr sz="3600" b="1" spc="-4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202</a:t>
            </a:r>
            <a:r>
              <a:rPr lang="es-ES" sz="3600" b="1" dirty="0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endParaRPr sz="3600" b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158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F5713AB-FA03-4A01-A46D-3C75FA9A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663" y="5498246"/>
            <a:ext cx="427432" cy="2921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79C3E5E-1C1D-49D1-A5EA-16F906542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98781"/>
              </p:ext>
            </p:extLst>
          </p:nvPr>
        </p:nvGraphicFramePr>
        <p:xfrm>
          <a:off x="3482975" y="4351481"/>
          <a:ext cx="4572000" cy="946149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36280646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328111774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3441984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55541359"/>
                    </a:ext>
                  </a:extLst>
                </a:gridCol>
              </a:tblGrid>
              <a:tr h="25755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1400" b="1" i="0" u="sng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RECUADRO </a:t>
                      </a:r>
                      <a:r>
                        <a:rPr lang="es-CL" sz="1400" b="1" i="0" u="sng" strike="noStrike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N°</a:t>
                      </a:r>
                      <a:r>
                        <a:rPr lang="es-CL" sz="1400" b="1" i="0" u="sng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1 :   HONORARIOS</a:t>
                      </a:r>
                      <a:endParaRPr lang="es-CL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58879"/>
                  </a:ext>
                </a:extLst>
              </a:tr>
              <a:tr h="68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Rentas de </a:t>
                      </a:r>
                      <a:b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2ª Categoría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Renta actualizada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Impuesto retenido actualizado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398954750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CBDA4C30-3800-4C6B-849D-CA7DAE616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225" y="4803327"/>
            <a:ext cx="1096963" cy="293687"/>
          </a:xfrm>
          <a:prstGeom prst="rect">
            <a:avLst/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FD284BA-46E0-4007-B2A1-6A975BB16897}"/>
              </a:ext>
            </a:extLst>
          </p:cNvPr>
          <p:cNvSpPr/>
          <p:nvPr/>
        </p:nvSpPr>
        <p:spPr>
          <a:xfrm>
            <a:off x="1132531" y="4219386"/>
            <a:ext cx="1859491" cy="11678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600" b="1" dirty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Instrucciones Haz </a:t>
            </a:r>
            <a:r>
              <a:rPr lang="es-CL" sz="1600" b="1" dirty="0" err="1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r>
              <a:rPr lang="es-CL" sz="1600" b="1" baseline="0" dirty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 en cada Título de los recuadros</a:t>
            </a:r>
            <a:endParaRPr lang="es-CL" sz="1400" dirty="0"/>
          </a:p>
        </p:txBody>
      </p:sp>
      <p:sp>
        <p:nvSpPr>
          <p:cNvPr id="11" name="Flecha: hacia la izquierda 10">
            <a:extLst>
              <a:ext uri="{FF2B5EF4-FFF2-40B4-BE49-F238E27FC236}">
                <a16:creationId xmlns:a16="http://schemas.microsoft.com/office/drawing/2014/main" id="{B66EEA05-414F-455A-A1D4-406B0CFBE59E}"/>
              </a:ext>
            </a:extLst>
          </p:cNvPr>
          <p:cNvSpPr/>
          <p:nvPr/>
        </p:nvSpPr>
        <p:spPr>
          <a:xfrm rot="10800000">
            <a:off x="3197225" y="4616923"/>
            <a:ext cx="233664" cy="23615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s-CL" sz="1200" b="1">
              <a:solidFill>
                <a:srgbClr val="0000FF"/>
              </a:solidFill>
              <a:effectLst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F238EB9-28AA-451D-94F4-8D020987B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347958"/>
              </p:ext>
            </p:extLst>
          </p:nvPr>
        </p:nvGraphicFramePr>
        <p:xfrm>
          <a:off x="3482975" y="2905463"/>
          <a:ext cx="7791452" cy="1124990"/>
        </p:xfrm>
        <a:graphic>
          <a:graphicData uri="http://schemas.openxmlformats.org/drawingml/2006/table">
            <a:tbl>
              <a:tblPr/>
              <a:tblGrid>
                <a:gridCol w="1050925">
                  <a:extLst>
                    <a:ext uri="{9D8B030D-6E8A-4147-A177-3AD203B41FA5}">
                      <a16:colId xmlns:a16="http://schemas.microsoft.com/office/drawing/2014/main" val="4192201997"/>
                    </a:ext>
                  </a:extLst>
                </a:gridCol>
                <a:gridCol w="6740527">
                  <a:extLst>
                    <a:ext uri="{9D8B030D-6E8A-4147-A177-3AD203B41FA5}">
                      <a16:colId xmlns:a16="http://schemas.microsoft.com/office/drawing/2014/main" val="967059720"/>
                    </a:ext>
                  </a:extLst>
                </a:gridCol>
              </a:tblGrid>
              <a:tr h="5539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TIPOS  DE RENTAS Y REBAJAS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04461"/>
                  </a:ext>
                </a:extLst>
              </a:tr>
              <a:tr h="571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b="1" i="0" u="sng" strike="noStrike" dirty="0">
                          <a:solidFill>
                            <a:srgbClr val="0563C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Retiros o remesas afectos al IGC o IA, según art. 14 letras A) y/o D) </a:t>
                      </a:r>
                      <a:r>
                        <a:rPr lang="es-CL" sz="1200" b="1" i="0" u="sng" strike="noStrike" dirty="0" err="1">
                          <a:solidFill>
                            <a:srgbClr val="0563C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N°</a:t>
                      </a:r>
                      <a:r>
                        <a:rPr lang="es-CL" sz="1200" b="1" i="0" u="sng" strike="noStrike" dirty="0">
                          <a:solidFill>
                            <a:srgbClr val="0563C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 3 LIR</a:t>
                      </a:r>
                      <a:endParaRPr lang="es-CL" sz="1200" b="1" i="0" u="sng" strike="noStrike" dirty="0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242414"/>
                  </a:ext>
                </a:extLst>
              </a:tr>
            </a:tbl>
          </a:graphicData>
        </a:graphic>
      </p:graphicFrame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979FDDC-462F-41E4-98BC-DB5F2EC51BD2}"/>
              </a:ext>
            </a:extLst>
          </p:cNvPr>
          <p:cNvSpPr/>
          <p:nvPr/>
        </p:nvSpPr>
        <p:spPr>
          <a:xfrm>
            <a:off x="1204385" y="3060964"/>
            <a:ext cx="1629832" cy="9470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600" b="1" dirty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Instrucciones Haz </a:t>
            </a:r>
            <a:r>
              <a:rPr lang="es-CL" sz="1600" b="1" dirty="0" err="1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r>
              <a:rPr lang="es-CL" sz="1600" b="1" baseline="0" dirty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 en cada </a:t>
            </a:r>
            <a:r>
              <a:rPr lang="es-CL" sz="1600" b="1" dirty="0">
                <a:solidFill>
                  <a:srgbClr val="0000FF"/>
                </a:solidFill>
              </a:rPr>
              <a:t>Línea</a:t>
            </a:r>
            <a:endParaRPr lang="es-CL" sz="1400" dirty="0"/>
          </a:p>
        </p:txBody>
      </p:sp>
      <p:sp>
        <p:nvSpPr>
          <p:cNvPr id="14" name="Flecha: hacia la izquierda 13">
            <a:extLst>
              <a:ext uri="{FF2B5EF4-FFF2-40B4-BE49-F238E27FC236}">
                <a16:creationId xmlns:a16="http://schemas.microsoft.com/office/drawing/2014/main" id="{C18AA941-57C7-4EE6-B00F-2540F265B49A}"/>
              </a:ext>
            </a:extLst>
          </p:cNvPr>
          <p:cNvSpPr/>
          <p:nvPr/>
        </p:nvSpPr>
        <p:spPr>
          <a:xfrm rot="10800000">
            <a:off x="3039003" y="3467958"/>
            <a:ext cx="233664" cy="23615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s-CL" sz="1200" b="1">
              <a:solidFill>
                <a:srgbClr val="0000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9C2E1FA-337D-4968-85E0-ECBA9186644B}"/>
              </a:ext>
            </a:extLst>
          </p:cNvPr>
          <p:cNvSpPr txBox="1"/>
          <p:nvPr/>
        </p:nvSpPr>
        <p:spPr>
          <a:xfrm>
            <a:off x="1132531" y="242980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2.-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7AC829E-3362-4474-B0AB-BCE7D6BDB58F}"/>
              </a:ext>
            </a:extLst>
          </p:cNvPr>
          <p:cNvSpPr txBox="1"/>
          <p:nvPr/>
        </p:nvSpPr>
        <p:spPr>
          <a:xfrm>
            <a:off x="3748090" y="740175"/>
            <a:ext cx="7526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Instrucciones por cada línea y por recuadro</a:t>
            </a:r>
            <a:endParaRPr lang="es-CL" sz="6000" b="1" dirty="0"/>
          </a:p>
        </p:txBody>
      </p:sp>
    </p:spTree>
    <p:extLst>
      <p:ext uri="{BB962C8B-B14F-4D97-AF65-F5344CB8AC3E}">
        <p14:creationId xmlns:p14="http://schemas.microsoft.com/office/powerpoint/2010/main" val="142776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3417887" y="795186"/>
            <a:ext cx="41354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00FF"/>
                </a:solidFill>
              </a:rPr>
              <a:t>Incluye Instrucciones de  Glosario, </a:t>
            </a:r>
            <a:r>
              <a:rPr lang="es-ES" sz="4400" b="1" dirty="0" err="1">
                <a:solidFill>
                  <a:srgbClr val="0000FF"/>
                </a:solidFill>
              </a:rPr>
              <a:t>N°DJ</a:t>
            </a:r>
            <a:r>
              <a:rPr lang="es-ES" sz="4400" b="1" dirty="0">
                <a:solidFill>
                  <a:srgbClr val="0000FF"/>
                </a:solidFill>
              </a:rPr>
              <a:t> y Certificado y Esquema cuando corresponda</a:t>
            </a:r>
            <a:endParaRPr lang="es-CL" sz="60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5713AB-FA03-4A01-A46D-3C75FA9A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663" y="5498246"/>
            <a:ext cx="427432" cy="2921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BDA4C30-3800-4C6B-849D-CA7DAE616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225" y="4803327"/>
            <a:ext cx="1096963" cy="29368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00FF9B7-93EF-4D8C-97CC-817563E73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271" y="1168745"/>
            <a:ext cx="3162300" cy="37814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A1CAC8F-BAF4-4BF3-8676-CADCD86DED7D}"/>
              </a:ext>
            </a:extLst>
          </p:cNvPr>
          <p:cNvSpPr txBox="1"/>
          <p:nvPr/>
        </p:nvSpPr>
        <p:spPr>
          <a:xfrm>
            <a:off x="295275" y="1000123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2.-</a:t>
            </a:r>
            <a:endParaRPr lang="es-CL" sz="19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7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F1771A-7859-452A-B852-8D35AFFEC83B}"/>
              </a:ext>
            </a:extLst>
          </p:cNvPr>
          <p:cNvSpPr txBox="1"/>
          <p:nvPr/>
        </p:nvSpPr>
        <p:spPr>
          <a:xfrm>
            <a:off x="2152650" y="500202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3.-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5048250" y="1376502"/>
            <a:ext cx="4381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Formulario Compacto</a:t>
            </a:r>
            <a:endParaRPr lang="es-CL" sz="6000" b="1" dirty="0"/>
          </a:p>
        </p:txBody>
      </p:sp>
    </p:spTree>
    <p:extLst>
      <p:ext uri="{BB962C8B-B14F-4D97-AF65-F5344CB8AC3E}">
        <p14:creationId xmlns:p14="http://schemas.microsoft.com/office/powerpoint/2010/main" val="429421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F1771A-7859-452A-B852-8D35AFFEC83B}"/>
              </a:ext>
            </a:extLst>
          </p:cNvPr>
          <p:cNvSpPr txBox="1"/>
          <p:nvPr/>
        </p:nvSpPr>
        <p:spPr>
          <a:xfrm>
            <a:off x="2152650" y="1000124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4.-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5086350" y="1292512"/>
            <a:ext cx="4381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Reverso con sus 23 Recuadros</a:t>
            </a:r>
            <a:endParaRPr lang="es-CL" sz="6000" b="1" dirty="0"/>
          </a:p>
        </p:txBody>
      </p:sp>
    </p:spTree>
    <p:extLst>
      <p:ext uri="{BB962C8B-B14F-4D97-AF65-F5344CB8AC3E}">
        <p14:creationId xmlns:p14="http://schemas.microsoft.com/office/powerpoint/2010/main" val="33486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F1771A-7859-452A-B852-8D35AFFEC83B}"/>
              </a:ext>
            </a:extLst>
          </p:cNvPr>
          <p:cNvSpPr txBox="1"/>
          <p:nvPr/>
        </p:nvSpPr>
        <p:spPr>
          <a:xfrm>
            <a:off x="2152650" y="1000124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5.-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5276850" y="1851168"/>
            <a:ext cx="4381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5 Recuadros PN</a:t>
            </a:r>
            <a:endParaRPr lang="es-CL" sz="6000" b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3E28BE8-3058-4FC4-9D2C-F09A73D343B4}"/>
              </a:ext>
            </a:extLst>
          </p:cNvPr>
          <p:cNvSpPr/>
          <p:nvPr/>
        </p:nvSpPr>
        <p:spPr>
          <a:xfrm>
            <a:off x="9810750" y="453976"/>
            <a:ext cx="1524000" cy="8485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PN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30345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F1771A-7859-452A-B852-8D35AFFEC83B}"/>
              </a:ext>
            </a:extLst>
          </p:cNvPr>
          <p:cNvSpPr txBox="1"/>
          <p:nvPr/>
        </p:nvSpPr>
        <p:spPr>
          <a:xfrm>
            <a:off x="2152650" y="1000124"/>
            <a:ext cx="30003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FF0000"/>
                </a:solidFill>
              </a:rPr>
              <a:t>6.-</a:t>
            </a:r>
            <a:endParaRPr lang="es-CL" sz="199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394BE2-89B1-4F91-A8B8-255C255DABB8}"/>
              </a:ext>
            </a:extLst>
          </p:cNvPr>
          <p:cNvSpPr txBox="1"/>
          <p:nvPr/>
        </p:nvSpPr>
        <p:spPr>
          <a:xfrm>
            <a:off x="5067300" y="1755918"/>
            <a:ext cx="4381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/>
              <a:t>Recuadros Por Régimen</a:t>
            </a:r>
            <a:endParaRPr lang="es-CL" sz="6000" b="1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4CA461-5DA7-4C54-998E-D8BE6D174E8B}"/>
              </a:ext>
            </a:extLst>
          </p:cNvPr>
          <p:cNvSpPr/>
          <p:nvPr/>
        </p:nvSpPr>
        <p:spPr>
          <a:xfrm>
            <a:off x="4638675" y="3771110"/>
            <a:ext cx="1524000" cy="848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14A</a:t>
            </a:r>
            <a:endParaRPr lang="es-CL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F92A599-7F03-474A-8DC3-A85C4A53E2ED}"/>
              </a:ext>
            </a:extLst>
          </p:cNvPr>
          <p:cNvSpPr/>
          <p:nvPr/>
        </p:nvSpPr>
        <p:spPr>
          <a:xfrm>
            <a:off x="6467475" y="3771110"/>
            <a:ext cx="1524000" cy="8485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14D3</a:t>
            </a:r>
            <a:endParaRPr lang="es-CL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4ABC8F-83D9-4D87-AD43-7FC514F5187B}"/>
              </a:ext>
            </a:extLst>
          </p:cNvPr>
          <p:cNvSpPr/>
          <p:nvPr/>
        </p:nvSpPr>
        <p:spPr>
          <a:xfrm>
            <a:off x="8258175" y="3771109"/>
            <a:ext cx="1524000" cy="8485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14D8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9C88614-25F3-43DA-94C1-5267D1F41236}"/>
              </a:ext>
            </a:extLst>
          </p:cNvPr>
          <p:cNvSpPr/>
          <p:nvPr/>
        </p:nvSpPr>
        <p:spPr>
          <a:xfrm>
            <a:off x="4638675" y="4761711"/>
            <a:ext cx="5143500" cy="5151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Recuadros Transversales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230815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158</Words>
  <Application>Microsoft Office PowerPoint</Application>
  <PresentationFormat>Panorámica</PresentationFormat>
  <Paragraphs>41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Tema de Office</vt:lpstr>
      <vt:lpstr>FORMULARIO 22 AT.2021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FORMULARIO 22 AT.2021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ITF</dc:creator>
  <cp:lastModifiedBy>Gerardo</cp:lastModifiedBy>
  <cp:revision>19</cp:revision>
  <dcterms:created xsi:type="dcterms:W3CDTF">2021-04-05T00:33:59Z</dcterms:created>
  <dcterms:modified xsi:type="dcterms:W3CDTF">2021-04-05T13:21:44Z</dcterms:modified>
</cp:coreProperties>
</file>