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0" r:id="rId1"/>
    <p:sldMasterId id="2147483706" r:id="rId2"/>
    <p:sldMasterId id="2147484745" r:id="rId3"/>
  </p:sldMasterIdLst>
  <p:notesMasterIdLst>
    <p:notesMasterId r:id="rId74"/>
  </p:notesMasterIdLst>
  <p:handoutMasterIdLst>
    <p:handoutMasterId r:id="rId75"/>
  </p:handoutMasterIdLst>
  <p:sldIdLst>
    <p:sldId id="1492" r:id="rId4"/>
    <p:sldId id="1737" r:id="rId5"/>
    <p:sldId id="1739" r:id="rId6"/>
    <p:sldId id="1740" r:id="rId7"/>
    <p:sldId id="1744" r:id="rId8"/>
    <p:sldId id="1741" r:id="rId9"/>
    <p:sldId id="1743" r:id="rId10"/>
    <p:sldId id="353" r:id="rId11"/>
    <p:sldId id="1750" r:id="rId12"/>
    <p:sldId id="1753" r:id="rId13"/>
    <p:sldId id="1754" r:id="rId14"/>
    <p:sldId id="1873" r:id="rId15"/>
    <p:sldId id="1874" r:id="rId16"/>
    <p:sldId id="1902" r:id="rId17"/>
    <p:sldId id="1904" r:id="rId18"/>
    <p:sldId id="1755" r:id="rId19"/>
    <p:sldId id="1756" r:id="rId20"/>
    <p:sldId id="1757" r:id="rId21"/>
    <p:sldId id="1760" r:id="rId22"/>
    <p:sldId id="1878" r:id="rId23"/>
    <p:sldId id="1905" r:id="rId24"/>
    <p:sldId id="1906" r:id="rId25"/>
    <p:sldId id="1907" r:id="rId26"/>
    <p:sldId id="1758" r:id="rId27"/>
    <p:sldId id="1908" r:id="rId28"/>
    <p:sldId id="1909" r:id="rId29"/>
    <p:sldId id="1910" r:id="rId30"/>
    <p:sldId id="1911" r:id="rId31"/>
    <p:sldId id="1912" r:id="rId32"/>
    <p:sldId id="1913" r:id="rId33"/>
    <p:sldId id="1765" r:id="rId34"/>
    <p:sldId id="1914" r:id="rId35"/>
    <p:sldId id="1761" r:id="rId36"/>
    <p:sldId id="1762" r:id="rId37"/>
    <p:sldId id="1763" r:id="rId38"/>
    <p:sldId id="1771" r:id="rId39"/>
    <p:sldId id="1772" r:id="rId40"/>
    <p:sldId id="1915" r:id="rId41"/>
    <p:sldId id="1916" r:id="rId42"/>
    <p:sldId id="1894" r:id="rId43"/>
    <p:sldId id="1917" r:id="rId44"/>
    <p:sldId id="1787" r:id="rId45"/>
    <p:sldId id="1789" r:id="rId46"/>
    <p:sldId id="1749" r:id="rId47"/>
    <p:sldId id="1918" r:id="rId48"/>
    <p:sldId id="1748" r:id="rId49"/>
    <p:sldId id="1764" r:id="rId50"/>
    <p:sldId id="1766" r:id="rId51"/>
    <p:sldId id="1768" r:id="rId52"/>
    <p:sldId id="1796" r:id="rId53"/>
    <p:sldId id="1770" r:id="rId54"/>
    <p:sldId id="1919" r:id="rId55"/>
    <p:sldId id="1920" r:id="rId56"/>
    <p:sldId id="1921" r:id="rId57"/>
    <p:sldId id="1900" r:id="rId58"/>
    <p:sldId id="1922" r:id="rId59"/>
    <p:sldId id="1923" r:id="rId60"/>
    <p:sldId id="1793" r:id="rId61"/>
    <p:sldId id="1773" r:id="rId62"/>
    <p:sldId id="1779" r:id="rId63"/>
    <p:sldId id="1781" r:id="rId64"/>
    <p:sldId id="1959" r:id="rId65"/>
    <p:sldId id="1960" r:id="rId66"/>
    <p:sldId id="1961" r:id="rId67"/>
    <p:sldId id="1783" r:id="rId68"/>
    <p:sldId id="1782" r:id="rId69"/>
    <p:sldId id="1778" r:id="rId70"/>
    <p:sldId id="1774" r:id="rId71"/>
    <p:sldId id="1795" r:id="rId72"/>
    <p:sldId id="1775" r:id="rId73"/>
  </p:sldIdLst>
  <p:sldSz cx="9144000" cy="6858000" type="screen4x3"/>
  <p:notesSz cx="6858000" cy="9144000"/>
  <p:defaultTextStyle>
    <a:defPPr>
      <a:defRPr lang="es-ES"/>
    </a:defPPr>
    <a:lvl1pPr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stion Contable y Tributaria SpA" initials="GCyTS" lastIdx="4" clrIdx="0">
    <p:extLst>
      <p:ext uri="{19B8F6BF-5375-455C-9EA6-DF929625EA0E}">
        <p15:presenceInfo xmlns:p15="http://schemas.microsoft.com/office/powerpoint/2012/main" userId="d448752d8c2c0175" providerId="Windows Live"/>
      </p:ext>
    </p:extLst>
  </p:cmAuthor>
  <p:cmAuthor id="2" name="usuario" initials="u" lastIdx="19" clrIdx="1">
    <p:extLst>
      <p:ext uri="{19B8F6BF-5375-455C-9EA6-DF929625EA0E}">
        <p15:presenceInfo xmlns:p15="http://schemas.microsoft.com/office/powerpoint/2012/main" userId="usuar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C76C"/>
    <a:srgbClr val="F7D591"/>
    <a:srgbClr val="D39567"/>
    <a:srgbClr val="DFB29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8" autoAdjust="0"/>
    <p:restoredTop sz="94444" autoAdjust="0"/>
  </p:normalViewPr>
  <p:slideViewPr>
    <p:cSldViewPr snapToGrid="0" snapToObjects="1">
      <p:cViewPr varScale="1">
        <p:scale>
          <a:sx n="66" d="100"/>
          <a:sy n="66" d="100"/>
        </p:scale>
        <p:origin x="72"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16" Type="http://schemas.openxmlformats.org/officeDocument/2006/relationships/slide" Target="slides/slide1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commentAuthors" Target="commentAuthor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29" Type="http://schemas.openxmlformats.org/officeDocument/2006/relationships/slide" Target="slides/slide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Calibri" charset="0"/>
                <a:ea typeface="ＭＳ Ｐゴシック" charset="0"/>
                <a:cs typeface="ＭＳ Ｐゴシック" charset="0"/>
              </a:defRPr>
            </a:lvl1pPr>
          </a:lstStyle>
          <a:p>
            <a:pPr>
              <a:defRPr/>
            </a:pPr>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B2E7DDD4-CEEE-4B5B-8DCD-6473F4D60AEE}" type="datetimeFigureOut">
              <a:rPr lang="es-ES" altLang="es-CL"/>
              <a:pPr>
                <a:defRPr/>
              </a:pPr>
              <a:t>17/03/2025</a:t>
            </a:fld>
            <a:endParaRPr lang="es-ES" altLang="es-CL"/>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Calibri" charset="0"/>
                <a:ea typeface="ＭＳ Ｐゴシック" charset="0"/>
                <a:cs typeface="ＭＳ Ｐゴシック" charset="0"/>
              </a:defRPr>
            </a:lvl1pPr>
          </a:lstStyle>
          <a:p>
            <a:pPr>
              <a:defRPr/>
            </a:pPr>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9768B75-BE43-4114-9B46-82E8E4E9E189}" type="slidenum">
              <a:rPr lang="es-ES" altLang="es-CL"/>
              <a:pPr/>
              <a:t>‹Nº›</a:t>
            </a:fld>
            <a:endParaRPr lang="es-ES" altLang="es-CL"/>
          </a:p>
        </p:txBody>
      </p:sp>
    </p:spTree>
    <p:extLst>
      <p:ext uri="{BB962C8B-B14F-4D97-AF65-F5344CB8AC3E}">
        <p14:creationId xmlns:p14="http://schemas.microsoft.com/office/powerpoint/2010/main" val="33072203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D380E6D2-4886-404E-A5F2-443AD15061C7}" type="datetimeFigureOut">
              <a:rPr lang="es-CL"/>
              <a:pPr>
                <a:defRPr/>
              </a:pPr>
              <a:t>17-03-2025</a:t>
            </a:fld>
            <a:endParaRPr lang="es-C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s-CL"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a:t>Editar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CL" noProof="0"/>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3B97733-C85B-45F3-808D-4898174783E0}" type="slidenum">
              <a:rPr lang="es-CL"/>
              <a:pPr/>
              <a:t>‹Nº›</a:t>
            </a:fld>
            <a:endParaRPr lang="es-CL"/>
          </a:p>
        </p:txBody>
      </p:sp>
    </p:spTree>
    <p:extLst>
      <p:ext uri="{BB962C8B-B14F-4D97-AF65-F5344CB8AC3E}">
        <p14:creationId xmlns:p14="http://schemas.microsoft.com/office/powerpoint/2010/main" val="37883587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3B97733-C85B-45F3-808D-4898174783E0}" type="slidenum">
              <a:rPr lang="es-CL" smtClean="0"/>
              <a:pPr/>
              <a:t>1</a:t>
            </a:fld>
            <a:endParaRPr lang="es-CL"/>
          </a:p>
        </p:txBody>
      </p:sp>
    </p:spTree>
    <p:extLst>
      <p:ext uri="{BB962C8B-B14F-4D97-AF65-F5344CB8AC3E}">
        <p14:creationId xmlns:p14="http://schemas.microsoft.com/office/powerpoint/2010/main" val="3101440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58925"/>
            <a:ext cx="7772400" cy="1470025"/>
          </a:xfrm>
          <a:prstGeom prst="rect">
            <a:avLst/>
          </a:prstGeom>
        </p:spPr>
        <p:txBody>
          <a:bodyPr/>
          <a:lstStyle/>
          <a:p>
            <a:r>
              <a:rPr lang="es-ES_tradnl"/>
              <a:t>Clic para editar título</a:t>
            </a:r>
            <a:endParaRPr lang="es-ES"/>
          </a:p>
        </p:txBody>
      </p:sp>
      <p:sp>
        <p:nvSpPr>
          <p:cNvPr id="3" name="Subtítulo 2"/>
          <p:cNvSpPr>
            <a:spLocks noGrp="1"/>
          </p:cNvSpPr>
          <p:nvPr>
            <p:ph type="subTitle" idx="1"/>
          </p:nvPr>
        </p:nvSpPr>
        <p:spPr>
          <a:xfrm>
            <a:off x="1371600" y="33147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a:t>Clic para editar título</a:t>
            </a:r>
            <a:endParaRPr lang="es-ES"/>
          </a:p>
        </p:txBody>
      </p:sp>
      <p:sp>
        <p:nvSpPr>
          <p:cNvPr id="3" name="Marcador de texto vertical 2"/>
          <p:cNvSpPr>
            <a:spLocks noGrp="1"/>
          </p:cNvSpPr>
          <p:nvPr>
            <p:ph type="body" orient="vert" idx="1"/>
          </p:nvPr>
        </p:nvSpPr>
        <p:spPr>
          <a:xfrm>
            <a:off x="457200" y="1600200"/>
            <a:ext cx="8229600" cy="4525963"/>
          </a:xfrm>
          <a:prstGeom prst="rect">
            <a:avLst/>
          </a:prstGeo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E79EA7E4-2145-47E4-A13A-5802165286ED}" type="slidenum">
              <a:rPr lang="es-ES" altLang="es-CL"/>
              <a:pPr/>
              <a:t>‹Nº›</a:t>
            </a:fld>
            <a:endParaRPr lang="es-ES" altLang="es-CL"/>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a:prstGeom prst="rect">
            <a:avLst/>
          </a:prstGeo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274638"/>
            <a:ext cx="6019800" cy="5851525"/>
          </a:xfrm>
          <a:prstGeom prst="rect">
            <a:avLst/>
          </a:prstGeo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C909C01-E338-4F7E-A84D-8523A93462E0}" type="slidenum">
              <a:rPr lang="es-ES" altLang="es-CL"/>
              <a:pPr/>
              <a:t>‹Nº›</a:t>
            </a:fld>
            <a:endParaRPr lang="es-ES" altLang="es-CL"/>
          </a:p>
        </p:txBody>
      </p:sp>
    </p:spTree>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Tree>
  </p:cSld>
  <p:clrMapOvr>
    <a:masterClrMapping/>
  </p:clrMapOvr>
  <p:transition spd="slow">
    <p:cov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Diapositiva de título">
    <p:spTree>
      <p:nvGrpSpPr>
        <p:cNvPr id="1" name=""/>
        <p:cNvGrpSpPr/>
        <p:nvPr/>
      </p:nvGrpSpPr>
      <p:grpSpPr>
        <a:xfrm>
          <a:off x="0" y="0"/>
          <a:ext cx="0" cy="0"/>
          <a:chOff x="0" y="0"/>
          <a:chExt cx="0" cy="0"/>
        </a:xfrm>
      </p:grpSpPr>
    </p:spTree>
  </p:cSld>
  <p:clrMapOvr>
    <a:masterClrMapping/>
  </p:clrMapOvr>
  <p:transition spd="slow">
    <p:cov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Diapositiva de título">
    <p:spTree>
      <p:nvGrpSpPr>
        <p:cNvPr id="1" name=""/>
        <p:cNvGrpSpPr/>
        <p:nvPr/>
      </p:nvGrpSpPr>
      <p:grpSpPr>
        <a:xfrm>
          <a:off x="0" y="0"/>
          <a:ext cx="0" cy="0"/>
          <a:chOff x="0" y="0"/>
          <a:chExt cx="0" cy="0"/>
        </a:xfrm>
      </p:grpSpPr>
    </p:spTree>
  </p:cSld>
  <p:clrMapOvr>
    <a:masterClrMapping/>
  </p:clrMapOvr>
  <p:transition spd="slow">
    <p:cove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a:prstGeom prst="rect">
            <a:avLst/>
          </a:prstGeom>
        </p:spPr>
        <p:txBody>
          <a:bodyPr/>
          <a:lstStyle/>
          <a:p>
            <a:r>
              <a:rPr lang="es-ES_tradnl"/>
              <a:t>Clic para editar título</a:t>
            </a:r>
            <a:endParaRPr lang="es-ES"/>
          </a:p>
        </p:txBody>
      </p:sp>
      <p:sp>
        <p:nvSpPr>
          <p:cNvPr id="3" name="Subtítu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E8A39D3-A5E5-42C7-96B2-2165D962A5BF}" type="slidenum">
              <a:rPr lang="es-ES" altLang="es-CL"/>
              <a:pPr/>
              <a:t>‹Nº›</a:t>
            </a:fld>
            <a:endParaRPr lang="es-ES" altLang="es-CL"/>
          </a:p>
        </p:txBody>
      </p:sp>
    </p:spTree>
  </p:cSld>
  <p:clrMapOvr>
    <a:masterClrMapping/>
  </p:clrMapOvr>
  <p:transition spd="slow">
    <p:cov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a:t>Clic para editar título</a:t>
            </a:r>
            <a:endParaRPr lang="es-ES"/>
          </a:p>
        </p:txBody>
      </p:sp>
      <p:sp>
        <p:nvSpPr>
          <p:cNvPr id="3" name="Marcador de contenido 2"/>
          <p:cNvSpPr>
            <a:spLocks noGrp="1"/>
          </p:cNvSpPr>
          <p:nvPr>
            <p:ph idx="1"/>
          </p:nvPr>
        </p:nvSpPr>
        <p:spPr>
          <a:xfrm>
            <a:off x="457200" y="1600200"/>
            <a:ext cx="8229600" cy="4525963"/>
          </a:xfrm>
          <a:prstGeom prst="rect">
            <a:avLst/>
          </a:prstGeo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C792180-C7DE-4E6D-847C-968C1E80462B}" type="slidenum">
              <a:rPr lang="es-ES" altLang="es-CL"/>
              <a:pPr/>
              <a:t>‹Nº›</a:t>
            </a:fld>
            <a:endParaRPr lang="es-ES" altLang="es-CL"/>
          </a:p>
        </p:txBody>
      </p:sp>
    </p:spTree>
  </p:cSld>
  <p:clrMapOvr>
    <a:masterClrMapping/>
  </p:clrMapOvr>
  <p:transition spd="slow">
    <p:cove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EE50863C-935A-4BA3-A54C-6F3B88C71646}" type="slidenum">
              <a:rPr lang="es-ES" altLang="es-CL"/>
              <a:pPr/>
              <a:t>‹Nº›</a:t>
            </a:fld>
            <a:endParaRPr lang="es-ES" altLang="es-CL"/>
          </a:p>
        </p:txBody>
      </p:sp>
    </p:spTree>
  </p:cSld>
  <p:clrMapOvr>
    <a:masterClrMapping/>
  </p:clrMapOvr>
  <p:transition spd="slow">
    <p:cove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a:t>Clic para editar título</a:t>
            </a:r>
            <a:endParaRPr lang="es-ES"/>
          </a:p>
        </p:txBody>
      </p:sp>
      <p:sp>
        <p:nvSpPr>
          <p:cNvPr id="3" name="Marcador de contenid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384CEB4-FA32-40DE-82B0-1109B1E46638}" type="slidenum">
              <a:rPr lang="es-ES" altLang="es-CL"/>
              <a:pPr/>
              <a:t>‹Nº›</a:t>
            </a:fld>
            <a:endParaRPr lang="es-ES" altLang="es-CL"/>
          </a:p>
        </p:txBody>
      </p:sp>
    </p:spTree>
  </p:cSld>
  <p:clrMapOvr>
    <a:masterClrMapping/>
  </p:clrMapOvr>
  <p:transition spd="slow">
    <p:cove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8" name="Marcador de pie de página 7"/>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9" name="Marcador de número de diapositiva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AFA8ED3A-04B0-4527-8BA6-B4CEF99E4320}" type="slidenum">
              <a:rPr lang="es-ES" altLang="es-CL"/>
              <a:pPr/>
              <a:t>‹Nº›</a:t>
            </a:fld>
            <a:endParaRPr lang="es-ES" altLang="es-CL"/>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a:t>Clic para editar título</a:t>
            </a:r>
            <a:endParaRPr lang="es-ES"/>
          </a:p>
        </p:txBody>
      </p:sp>
      <p:sp>
        <p:nvSpPr>
          <p:cNvPr id="3" name="Marcador de contenido 2"/>
          <p:cNvSpPr>
            <a:spLocks noGrp="1"/>
          </p:cNvSpPr>
          <p:nvPr>
            <p:ph idx="1"/>
          </p:nvPr>
        </p:nvSpPr>
        <p:spPr>
          <a:xfrm>
            <a:off x="457200" y="1600200"/>
            <a:ext cx="8229600" cy="4525963"/>
          </a:xfrm>
          <a:prstGeom prst="rect">
            <a:avLst/>
          </a:prstGeo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43B9C29-BB2F-4802-9D3E-7D4C9C53DF56}" type="slidenum">
              <a:rPr lang="es-ES" altLang="es-CL"/>
              <a:pPr/>
              <a:t>‹Nº›</a:t>
            </a:fld>
            <a:endParaRPr lang="es-ES" altLang="es-CL"/>
          </a:p>
        </p:txBody>
      </p:sp>
    </p:spTree>
  </p:cSld>
  <p:clrMapOvr>
    <a:overrideClrMapping bg1="dk1" tx1="lt1" bg2="dk2" tx2="lt2" accent1="accent1" accent2="accent2" accent3="accent3" accent4="accent4" accent5="accent5" accent6="accent6" hlink="hlink" folHlink="folHlink"/>
  </p:clrMapOvr>
  <p:transition spd="slow">
    <p:cove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a:t>Clic para editar título</a:t>
            </a:r>
            <a:endParaRPr lang="es-ES"/>
          </a:p>
        </p:txBody>
      </p:sp>
      <p:sp>
        <p:nvSpPr>
          <p:cNvPr id="3" name="Marcador de fecha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4" name="Marcador de pie de página 3"/>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5" name="Marcador de número de diapositiva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156949D7-71FE-457F-9441-EE390E096C33}" type="slidenum">
              <a:rPr lang="es-ES" altLang="es-CL"/>
              <a:pPr/>
              <a:t>‹Nº›</a:t>
            </a:fld>
            <a:endParaRPr lang="es-ES" altLang="es-CL"/>
          </a:p>
        </p:txBody>
      </p:sp>
    </p:spTree>
  </p:cSld>
  <p:clrMapOvr>
    <a:masterClrMapping/>
  </p:clrMapOvr>
  <p:transition spd="slow">
    <p:cove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3" name="Marcador de pie de página 2"/>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4" name="Marcador de número de diapositiva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3836069-10F4-431F-B677-5F932DEFE562}" type="slidenum">
              <a:rPr lang="es-ES" altLang="es-CL"/>
              <a:pPr/>
              <a:t>‹Nº›</a:t>
            </a:fld>
            <a:endParaRPr lang="es-ES" altLang="es-CL"/>
          </a:p>
        </p:txBody>
      </p:sp>
    </p:spTree>
  </p:cSld>
  <p:clrMapOvr>
    <a:masterClrMapping/>
  </p:clrMapOvr>
  <p:transition spd="slow">
    <p:cove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9F9CF121-4DD7-4FFE-85F5-F5C09B8205C6}" type="slidenum">
              <a:rPr lang="es-ES" altLang="es-CL"/>
              <a:pPr/>
              <a:t>‹Nº›</a:t>
            </a:fld>
            <a:endParaRPr lang="es-ES" altLang="es-CL"/>
          </a:p>
        </p:txBody>
      </p:sp>
    </p:spTree>
  </p:cSld>
  <p:clrMapOvr>
    <a:masterClrMapping/>
  </p:clrMapOvr>
  <p:transition spd="slow">
    <p:cove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Marcador de tex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9C2A1FD-2D5F-42A2-B75B-47F61D2DF14F}" type="slidenum">
              <a:rPr lang="es-ES" altLang="es-CL"/>
              <a:pPr/>
              <a:t>‹Nº›</a:t>
            </a:fld>
            <a:endParaRPr lang="es-ES" altLang="es-CL"/>
          </a:p>
        </p:txBody>
      </p:sp>
    </p:spTree>
  </p:cSld>
  <p:clrMapOvr>
    <a:masterClrMapping/>
  </p:clrMapOvr>
  <p:transition spd="slow">
    <p:cove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a:t>Clic para editar título</a:t>
            </a:r>
            <a:endParaRPr lang="es-ES"/>
          </a:p>
        </p:txBody>
      </p:sp>
      <p:sp>
        <p:nvSpPr>
          <p:cNvPr id="3" name="Marcador de texto vertical 2"/>
          <p:cNvSpPr>
            <a:spLocks noGrp="1"/>
          </p:cNvSpPr>
          <p:nvPr>
            <p:ph type="body" orient="vert" idx="1"/>
          </p:nvPr>
        </p:nvSpPr>
        <p:spPr>
          <a:xfrm>
            <a:off x="457200" y="1600200"/>
            <a:ext cx="8229600" cy="4525963"/>
          </a:xfrm>
          <a:prstGeom prst="rect">
            <a:avLst/>
          </a:prstGeo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E5CA0DC-894A-4EA0-9DD5-E395B35A7108}" type="slidenum">
              <a:rPr lang="es-ES" altLang="es-CL"/>
              <a:pPr/>
              <a:t>‹Nº›</a:t>
            </a:fld>
            <a:endParaRPr lang="es-ES" altLang="es-CL"/>
          </a:p>
        </p:txBody>
      </p:sp>
    </p:spTree>
  </p:cSld>
  <p:clrMapOvr>
    <a:masterClrMapping/>
  </p:clrMapOvr>
  <p:transition spd="slow">
    <p:cove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a:prstGeom prst="rect">
            <a:avLst/>
          </a:prstGeo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274638"/>
            <a:ext cx="6019800" cy="5851525"/>
          </a:xfrm>
          <a:prstGeom prst="rect">
            <a:avLst/>
          </a:prstGeo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AB18E9C7-B983-400E-AEE8-9B345912F394}" type="slidenum">
              <a:rPr lang="es-ES" altLang="es-CL"/>
              <a:pPr/>
              <a:t>‹Nº›</a:t>
            </a:fld>
            <a:endParaRPr lang="es-ES" altLang="es-CL"/>
          </a:p>
        </p:txBody>
      </p:sp>
    </p:spTree>
  </p:cSld>
  <p:clrMapOvr>
    <a:masterClrMapping/>
  </p:clrMapOvr>
  <p:transition spd="slow">
    <p:cove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Tree>
  </p:cSld>
  <p:clrMapOvr>
    <a:masterClrMapping/>
  </p:clrMapOvr>
  <p:transition spd="slow">
    <p:cove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_Diapositiva de título">
    <p:spTree>
      <p:nvGrpSpPr>
        <p:cNvPr id="1" name=""/>
        <p:cNvGrpSpPr/>
        <p:nvPr/>
      </p:nvGrpSpPr>
      <p:grpSpPr>
        <a:xfrm>
          <a:off x="0" y="0"/>
          <a:ext cx="0" cy="0"/>
          <a:chOff x="0" y="0"/>
          <a:chExt cx="0" cy="0"/>
        </a:xfrm>
      </p:grpSpPr>
    </p:spTree>
  </p:cSld>
  <p:clrMapOvr>
    <a:masterClrMapping/>
  </p:clrMapOvr>
  <p:transition spd="slow">
    <p:cove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58925"/>
            <a:ext cx="7772400" cy="1470025"/>
          </a:xfrm>
          <a:prstGeom prst="rect">
            <a:avLst/>
          </a:prstGeom>
        </p:spPr>
        <p:txBody>
          <a:bodyPr/>
          <a:lstStyle/>
          <a:p>
            <a:r>
              <a:rPr lang="es-ES_tradnl"/>
              <a:t>Clic para editar título</a:t>
            </a:r>
            <a:endParaRPr lang="es-ES"/>
          </a:p>
        </p:txBody>
      </p:sp>
      <p:sp>
        <p:nvSpPr>
          <p:cNvPr id="3" name="Subtítulo 2"/>
          <p:cNvSpPr>
            <a:spLocks noGrp="1"/>
          </p:cNvSpPr>
          <p:nvPr>
            <p:ph type="subTitle" idx="1"/>
          </p:nvPr>
        </p:nvSpPr>
        <p:spPr>
          <a:xfrm>
            <a:off x="1371600" y="33147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Tree>
    <p:extLst>
      <p:ext uri="{BB962C8B-B14F-4D97-AF65-F5344CB8AC3E}">
        <p14:creationId xmlns:p14="http://schemas.microsoft.com/office/powerpoint/2010/main" val="1768985070"/>
      </p:ext>
    </p:extLst>
  </p:cSld>
  <p:clrMapOvr>
    <a:masterClrMapping/>
  </p:clrMapOvr>
  <p:transition spd="slow">
    <p:cove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a:t>Clic para editar título</a:t>
            </a:r>
            <a:endParaRPr lang="es-ES"/>
          </a:p>
        </p:txBody>
      </p:sp>
      <p:sp>
        <p:nvSpPr>
          <p:cNvPr id="3" name="Marcador de contenido 2"/>
          <p:cNvSpPr>
            <a:spLocks noGrp="1"/>
          </p:cNvSpPr>
          <p:nvPr>
            <p:ph idx="1"/>
          </p:nvPr>
        </p:nvSpPr>
        <p:spPr>
          <a:xfrm>
            <a:off x="457200" y="1600200"/>
            <a:ext cx="8229600" cy="4525963"/>
          </a:xfrm>
          <a:prstGeom prst="rect">
            <a:avLst/>
          </a:prstGeo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43B9C29-BB2F-4802-9D3E-7D4C9C53DF56}" type="slidenum">
              <a:rPr lang="es-ES" altLang="es-CL"/>
              <a:pPr/>
              <a:t>‹Nº›</a:t>
            </a:fld>
            <a:endParaRPr lang="es-ES" altLang="es-CL"/>
          </a:p>
        </p:txBody>
      </p:sp>
    </p:spTree>
    <p:extLst>
      <p:ext uri="{BB962C8B-B14F-4D97-AF65-F5344CB8AC3E}">
        <p14:creationId xmlns:p14="http://schemas.microsoft.com/office/powerpoint/2010/main" val="3604052946"/>
      </p:ext>
    </p:extLst>
  </p:cSld>
  <p:clrMapOvr>
    <a:overrideClrMapping bg1="dk1" tx1="lt1" bg2="dk2" tx2="lt2" accent1="accent1" accent2="accent2" accent3="accent3" accent4="accent4" accent5="accent5" accent6="accent6" hlink="hlink" folHlink="folHlink"/>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D443BF4-E435-487E-96C3-F761AAC65F9C}" type="slidenum">
              <a:rPr lang="es-ES" altLang="es-CL"/>
              <a:pPr/>
              <a:t>‹Nº›</a:t>
            </a:fld>
            <a:endParaRPr lang="es-ES" altLang="es-CL"/>
          </a:p>
        </p:txBody>
      </p:sp>
    </p:spTree>
  </p:cSld>
  <p:clrMapOvr>
    <a:masterClrMapping/>
  </p:clrMapOvr>
  <p:transition spd="slow">
    <p:cove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D443BF4-E435-487E-96C3-F761AAC65F9C}" type="slidenum">
              <a:rPr lang="es-ES" altLang="es-CL"/>
              <a:pPr/>
              <a:t>‹Nº›</a:t>
            </a:fld>
            <a:endParaRPr lang="es-ES" altLang="es-CL"/>
          </a:p>
        </p:txBody>
      </p:sp>
    </p:spTree>
    <p:extLst>
      <p:ext uri="{BB962C8B-B14F-4D97-AF65-F5344CB8AC3E}">
        <p14:creationId xmlns:p14="http://schemas.microsoft.com/office/powerpoint/2010/main" val="4250616599"/>
      </p:ext>
    </p:extLst>
  </p:cSld>
  <p:clrMapOvr>
    <a:masterClrMapping/>
  </p:clrMapOvr>
  <p:transition spd="slow">
    <p:cove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a:t>Clic para editar título</a:t>
            </a:r>
            <a:endParaRPr lang="es-ES"/>
          </a:p>
        </p:txBody>
      </p:sp>
      <p:sp>
        <p:nvSpPr>
          <p:cNvPr id="3" name="Marcador de contenid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07B9896D-0F24-44E7-A8F0-FFC3A1AD33EC}" type="slidenum">
              <a:rPr lang="es-ES" altLang="es-CL"/>
              <a:pPr/>
              <a:t>‹Nº›</a:t>
            </a:fld>
            <a:endParaRPr lang="es-ES" altLang="es-CL"/>
          </a:p>
        </p:txBody>
      </p:sp>
    </p:spTree>
    <p:extLst>
      <p:ext uri="{BB962C8B-B14F-4D97-AF65-F5344CB8AC3E}">
        <p14:creationId xmlns:p14="http://schemas.microsoft.com/office/powerpoint/2010/main" val="1759954156"/>
      </p:ext>
    </p:extLst>
  </p:cSld>
  <p:clrMapOvr>
    <a:masterClrMapping/>
  </p:clrMapOvr>
  <p:transition spd="slow">
    <p:cove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8" name="Marcador de pie de página 7"/>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9" name="Marcador de número de diapositiva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187963F-F2E3-4AF8-AA81-3E7DD5564DC2}" type="slidenum">
              <a:rPr lang="es-ES" altLang="es-CL"/>
              <a:pPr/>
              <a:t>‹Nº›</a:t>
            </a:fld>
            <a:endParaRPr lang="es-ES" altLang="es-CL"/>
          </a:p>
        </p:txBody>
      </p:sp>
    </p:spTree>
    <p:extLst>
      <p:ext uri="{BB962C8B-B14F-4D97-AF65-F5344CB8AC3E}">
        <p14:creationId xmlns:p14="http://schemas.microsoft.com/office/powerpoint/2010/main" val="1610913092"/>
      </p:ext>
    </p:extLst>
  </p:cSld>
  <p:clrMapOvr>
    <a:masterClrMapping/>
  </p:clrMapOvr>
  <p:transition spd="slow">
    <p:cove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a:t>Clic para editar título</a:t>
            </a:r>
            <a:endParaRPr lang="es-ES"/>
          </a:p>
        </p:txBody>
      </p:sp>
      <p:sp>
        <p:nvSpPr>
          <p:cNvPr id="3" name="Marcador de fecha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4" name="Marcador de pie de página 3"/>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5" name="Marcador de número de diapositiva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801DF13-3273-42AF-AD64-EB4D472470C5}" type="slidenum">
              <a:rPr lang="es-ES" altLang="es-CL"/>
              <a:pPr/>
              <a:t>‹Nº›</a:t>
            </a:fld>
            <a:endParaRPr lang="es-ES" altLang="es-CL"/>
          </a:p>
        </p:txBody>
      </p:sp>
    </p:spTree>
    <p:extLst>
      <p:ext uri="{BB962C8B-B14F-4D97-AF65-F5344CB8AC3E}">
        <p14:creationId xmlns:p14="http://schemas.microsoft.com/office/powerpoint/2010/main" val="815722457"/>
      </p:ext>
    </p:extLst>
  </p:cSld>
  <p:clrMapOvr>
    <a:masterClrMapping/>
  </p:clrMapOvr>
  <p:transition spd="slow">
    <p:cove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3" name="Marcador de pie de página 2"/>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4" name="Marcador de número de diapositiva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0D05A5CB-9D03-4CFF-A3C1-F4B33BC6D59D}" type="slidenum">
              <a:rPr lang="es-ES" altLang="es-CL"/>
              <a:pPr/>
              <a:t>‹Nº›</a:t>
            </a:fld>
            <a:endParaRPr lang="es-ES" altLang="es-CL"/>
          </a:p>
        </p:txBody>
      </p:sp>
    </p:spTree>
    <p:extLst>
      <p:ext uri="{BB962C8B-B14F-4D97-AF65-F5344CB8AC3E}">
        <p14:creationId xmlns:p14="http://schemas.microsoft.com/office/powerpoint/2010/main" val="2527272399"/>
      </p:ext>
    </p:extLst>
  </p:cSld>
  <p:clrMapOvr>
    <a:masterClrMapping/>
  </p:clrMapOvr>
  <p:transition spd="slow">
    <p:cove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515FAEE-6A1E-4B30-9A15-D373EC1FEDC8}" type="slidenum">
              <a:rPr lang="es-ES" altLang="es-CL"/>
              <a:pPr/>
              <a:t>‹Nº›</a:t>
            </a:fld>
            <a:endParaRPr lang="es-ES" altLang="es-CL"/>
          </a:p>
        </p:txBody>
      </p:sp>
    </p:spTree>
    <p:extLst>
      <p:ext uri="{BB962C8B-B14F-4D97-AF65-F5344CB8AC3E}">
        <p14:creationId xmlns:p14="http://schemas.microsoft.com/office/powerpoint/2010/main" val="3916105740"/>
      </p:ext>
    </p:extLst>
  </p:cSld>
  <p:clrMapOvr>
    <a:masterClrMapping/>
  </p:clrMapOvr>
  <p:transition spd="slow">
    <p:cove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Marcador de tex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4DA8B7F-8AD8-430E-9760-3737D5E9B933}" type="slidenum">
              <a:rPr lang="es-ES" altLang="es-CL"/>
              <a:pPr/>
              <a:t>‹Nº›</a:t>
            </a:fld>
            <a:endParaRPr lang="es-ES" altLang="es-CL"/>
          </a:p>
        </p:txBody>
      </p:sp>
    </p:spTree>
    <p:extLst>
      <p:ext uri="{BB962C8B-B14F-4D97-AF65-F5344CB8AC3E}">
        <p14:creationId xmlns:p14="http://schemas.microsoft.com/office/powerpoint/2010/main" val="162884071"/>
      </p:ext>
    </p:extLst>
  </p:cSld>
  <p:clrMapOvr>
    <a:masterClrMapping/>
  </p:clrMapOvr>
  <p:transition spd="slow">
    <p:cove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a:t>Clic para editar título</a:t>
            </a:r>
            <a:endParaRPr lang="es-ES"/>
          </a:p>
        </p:txBody>
      </p:sp>
      <p:sp>
        <p:nvSpPr>
          <p:cNvPr id="3" name="Marcador de texto vertical 2"/>
          <p:cNvSpPr>
            <a:spLocks noGrp="1"/>
          </p:cNvSpPr>
          <p:nvPr>
            <p:ph type="body" orient="vert" idx="1"/>
          </p:nvPr>
        </p:nvSpPr>
        <p:spPr>
          <a:xfrm>
            <a:off x="457200" y="1600200"/>
            <a:ext cx="8229600" cy="4525963"/>
          </a:xfrm>
          <a:prstGeom prst="rect">
            <a:avLst/>
          </a:prstGeo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E79EA7E4-2145-47E4-A13A-5802165286ED}" type="slidenum">
              <a:rPr lang="es-ES" altLang="es-CL"/>
              <a:pPr/>
              <a:t>‹Nº›</a:t>
            </a:fld>
            <a:endParaRPr lang="es-ES" altLang="es-CL"/>
          </a:p>
        </p:txBody>
      </p:sp>
    </p:spTree>
    <p:extLst>
      <p:ext uri="{BB962C8B-B14F-4D97-AF65-F5344CB8AC3E}">
        <p14:creationId xmlns:p14="http://schemas.microsoft.com/office/powerpoint/2010/main" val="4281608634"/>
      </p:ext>
    </p:extLst>
  </p:cSld>
  <p:clrMapOvr>
    <a:masterClrMapping/>
  </p:clrMapOvr>
  <p:transition spd="slow">
    <p:cove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a:prstGeom prst="rect">
            <a:avLst/>
          </a:prstGeo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274638"/>
            <a:ext cx="6019800" cy="5851525"/>
          </a:xfrm>
          <a:prstGeom prst="rect">
            <a:avLst/>
          </a:prstGeo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C909C01-E338-4F7E-A84D-8523A93462E0}" type="slidenum">
              <a:rPr lang="es-ES" altLang="es-CL"/>
              <a:pPr/>
              <a:t>‹Nº›</a:t>
            </a:fld>
            <a:endParaRPr lang="es-ES" altLang="es-CL"/>
          </a:p>
        </p:txBody>
      </p:sp>
    </p:spTree>
    <p:extLst>
      <p:ext uri="{BB962C8B-B14F-4D97-AF65-F5344CB8AC3E}">
        <p14:creationId xmlns:p14="http://schemas.microsoft.com/office/powerpoint/2010/main" val="637772100"/>
      </p:ext>
    </p:extLst>
  </p:cSld>
  <p:clrMapOvr>
    <a:masterClrMapping/>
  </p:clrMapOvr>
  <p:transition spd="slow">
    <p:cove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3488570"/>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a:t>Clic para editar título</a:t>
            </a:r>
            <a:endParaRPr lang="es-ES"/>
          </a:p>
        </p:txBody>
      </p:sp>
      <p:sp>
        <p:nvSpPr>
          <p:cNvPr id="3" name="Marcador de contenid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07B9896D-0F24-44E7-A8F0-FFC3A1AD33EC}" type="slidenum">
              <a:rPr lang="es-ES" altLang="es-CL"/>
              <a:pPr/>
              <a:t>‹Nº›</a:t>
            </a:fld>
            <a:endParaRPr lang="es-ES" altLang="es-CL"/>
          </a:p>
        </p:txBody>
      </p:sp>
    </p:spTree>
  </p:cSld>
  <p:clrMapOvr>
    <a:masterClrMapping/>
  </p:clrMapOvr>
  <p:transition spd="slow">
    <p:cove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3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5297134"/>
      </p:ext>
    </p:extLst>
  </p:cSld>
  <p:clrMapOvr>
    <a:masterClrMapping/>
  </p:clrMapOvr>
  <p:transition spd="slow">
    <p:cove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4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579194211"/>
      </p:ext>
    </p:extLst>
  </p:cSld>
  <p:clrMapOvr>
    <a:masterClrMapping/>
  </p:clrMapOvr>
  <p:transition spd="slow">
    <p:cove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a:xfrm>
            <a:off x="457201" y="294200"/>
            <a:ext cx="8229600" cy="590400"/>
          </a:xfrm>
        </p:spPr>
        <p:txBody>
          <a:bodyPr/>
          <a:lstStyle>
            <a:lvl1pPr>
              <a:defRPr sz="1799">
                <a:solidFill>
                  <a:schemeClr val="bg1"/>
                </a:solidFill>
              </a:defRPr>
            </a:lvl1pPr>
          </a:lstStyle>
          <a:p>
            <a:r>
              <a:rPr lang="en-US" dirty="0"/>
              <a:t>Click to edit Master title style</a:t>
            </a:r>
            <a:endParaRPr lang="en-GB" dirty="0"/>
          </a:p>
        </p:txBody>
      </p:sp>
      <p:sp>
        <p:nvSpPr>
          <p:cNvPr id="12" name="Line 10">
            <a:extLst>
              <a:ext uri="{FF2B5EF4-FFF2-40B4-BE49-F238E27FC236}">
                <a16:creationId xmlns:a16="http://schemas.microsoft.com/office/drawing/2014/main" id="{DA9741B6-D337-4A18-8ECB-FB21A6953E44}"/>
              </a:ext>
            </a:extLst>
          </p:cNvPr>
          <p:cNvSpPr>
            <a:spLocks noChangeShapeType="1"/>
          </p:cNvSpPr>
          <p:nvPr userDrawn="1"/>
        </p:nvSpPr>
        <p:spPr bwMode="auto">
          <a:xfrm>
            <a:off x="457201" y="907750"/>
            <a:ext cx="8230713"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349" noProof="0" dirty="0">
              <a:solidFill>
                <a:schemeClr val="bg1"/>
              </a:solidFill>
            </a:endParaRPr>
          </a:p>
        </p:txBody>
      </p:sp>
      <p:sp>
        <p:nvSpPr>
          <p:cNvPr id="8" name="Text Placeholder 2">
            <a:extLst>
              <a:ext uri="{FF2B5EF4-FFF2-40B4-BE49-F238E27FC236}">
                <a16:creationId xmlns:a16="http://schemas.microsoft.com/office/drawing/2014/main" id="{AC5F387F-0A77-424D-88D8-FFE5F0CA22D3}"/>
              </a:ext>
            </a:extLst>
          </p:cNvPr>
          <p:cNvSpPr>
            <a:spLocks noGrp="1"/>
          </p:cNvSpPr>
          <p:nvPr>
            <p:ph idx="1"/>
          </p:nvPr>
        </p:nvSpPr>
        <p:spPr>
          <a:xfrm>
            <a:off x="457201" y="1137920"/>
            <a:ext cx="8229600" cy="4947920"/>
          </a:xfrm>
          <a:prstGeom prst="rect">
            <a:avLst/>
          </a:prstGeom>
        </p:spPr>
        <p:txBody>
          <a:bodyPr vert="horz" lIns="0" tIns="0" rIns="0" bIns="0" rtlCol="0" anchor="t" anchorCtr="0">
            <a:noAutofit/>
          </a:bodyPr>
          <a:lstStyle>
            <a:lvl1pPr>
              <a:spcAft>
                <a:spcPts val="300"/>
              </a:spcAft>
              <a:defRPr/>
            </a:lvl1pPr>
            <a:lvl2pPr>
              <a:spcAft>
                <a:spcPts val="300"/>
              </a:spcAft>
              <a:defRPr/>
            </a:lvl2pPr>
            <a:lvl3pPr>
              <a:spcAft>
                <a:spcPts val="300"/>
              </a:spcAft>
              <a:defRPr/>
            </a:lvl3pPr>
            <a:lvl4pPr>
              <a:spcAft>
                <a:spcPts val="300"/>
              </a:spcAft>
              <a:defRPr/>
            </a:lvl4pPr>
            <a:lvl5pPr>
              <a:spcAft>
                <a:spcPts val="3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Footer Placeholder 4">
            <a:extLst>
              <a:ext uri="{FF2B5EF4-FFF2-40B4-BE49-F238E27FC236}">
                <a16:creationId xmlns:a16="http://schemas.microsoft.com/office/drawing/2014/main" id="{FEFCFDED-0AC8-D040-97DC-4577A15DFBE6}"/>
              </a:ext>
            </a:extLst>
          </p:cNvPr>
          <p:cNvSpPr>
            <a:spLocks noGrp="1"/>
          </p:cNvSpPr>
          <p:nvPr>
            <p:ph type="ftr" sz="quarter" idx="3"/>
          </p:nvPr>
        </p:nvSpPr>
        <p:spPr>
          <a:xfrm>
            <a:off x="462675" y="6471244"/>
            <a:ext cx="2313370" cy="180000"/>
          </a:xfrm>
          <a:prstGeom prst="rect">
            <a:avLst/>
          </a:prstGeom>
        </p:spPr>
        <p:txBody>
          <a:bodyPr vert="horz" lIns="0" tIns="0" rIns="0" bIns="0" rtlCol="0" anchor="ctr"/>
          <a:lstStyle>
            <a:lvl1pPr marL="0" algn="l" defTabSz="685457" rtl="0" eaLnBrk="1" latinLnBrk="0" hangingPunct="1">
              <a:defRPr lang="en-IN" sz="600" kern="1200" dirty="0">
                <a:solidFill>
                  <a:schemeClr val="bg1"/>
                </a:solidFill>
                <a:latin typeface="EYInterstate" panose="02000503020000020004" pitchFamily="2" charset="0"/>
                <a:ea typeface="+mn-ea"/>
                <a:cs typeface="+mn-cs"/>
              </a:defRPr>
            </a:lvl1pPr>
          </a:lstStyle>
          <a:p>
            <a:r>
              <a:rPr lang="en-US" dirty="0"/>
              <a:t>Americas Milestones 2019  |  </a:t>
            </a:r>
            <a:fld id="{FDB2212A-5713-3142-90C4-A1BB521D7233}" type="slidenum">
              <a:rPr lang="en-US" smtClean="0"/>
              <a:pPr/>
              <a:t>‹Nº›</a:t>
            </a:fld>
            <a:endParaRPr lang="en-US" dirty="0"/>
          </a:p>
        </p:txBody>
      </p:sp>
    </p:spTree>
    <p:extLst>
      <p:ext uri="{BB962C8B-B14F-4D97-AF65-F5344CB8AC3E}">
        <p14:creationId xmlns:p14="http://schemas.microsoft.com/office/powerpoint/2010/main" val="29860173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Standard slide_Quotes">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5C74E5BB-82CC-9846-975F-4EDCECDCC0C4}"/>
              </a:ext>
            </a:extLst>
          </p:cNvPr>
          <p:cNvSpPr>
            <a:spLocks noGrp="1"/>
          </p:cNvSpPr>
          <p:nvPr>
            <p:ph type="ftr" sz="quarter" idx="3"/>
          </p:nvPr>
        </p:nvSpPr>
        <p:spPr>
          <a:xfrm>
            <a:off x="462675" y="6471244"/>
            <a:ext cx="2313370" cy="180000"/>
          </a:xfrm>
          <a:prstGeom prst="rect">
            <a:avLst/>
          </a:prstGeom>
        </p:spPr>
        <p:txBody>
          <a:bodyPr vert="horz" lIns="0" tIns="0" rIns="0" bIns="0" rtlCol="0" anchor="ctr"/>
          <a:lstStyle>
            <a:lvl1pPr marL="0" algn="l" defTabSz="685457" rtl="0" eaLnBrk="1" latinLnBrk="0" hangingPunct="1">
              <a:defRPr lang="en-IN" sz="600" kern="1200" dirty="0">
                <a:solidFill>
                  <a:schemeClr val="bg1"/>
                </a:solidFill>
                <a:latin typeface="EYInterstate" panose="02000503020000020004" pitchFamily="2" charset="0"/>
                <a:ea typeface="+mn-ea"/>
                <a:cs typeface="+mn-cs"/>
              </a:defRPr>
            </a:lvl1pPr>
          </a:lstStyle>
          <a:p>
            <a:r>
              <a:rPr lang="en-US" dirty="0"/>
              <a:t>Americas Milestones 2019  |  </a:t>
            </a:r>
            <a:fld id="{FDB2212A-5713-3142-90C4-A1BB521D7233}" type="slidenum">
              <a:rPr lang="en-US" smtClean="0"/>
              <a:pPr/>
              <a:t>‹Nº›</a:t>
            </a:fld>
            <a:endParaRPr lang="en-US" dirty="0"/>
          </a:p>
        </p:txBody>
      </p:sp>
    </p:spTree>
    <p:extLst>
      <p:ext uri="{BB962C8B-B14F-4D97-AF65-F5344CB8AC3E}">
        <p14:creationId xmlns:p14="http://schemas.microsoft.com/office/powerpoint/2010/main" val="4029744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8" name="Marcador de pie de página 7"/>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9" name="Marcador de número de diapositiva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187963F-F2E3-4AF8-AA81-3E7DD5564DC2}" type="slidenum">
              <a:rPr lang="es-ES" altLang="es-CL"/>
              <a:pPr/>
              <a:t>‹Nº›</a:t>
            </a:fld>
            <a:endParaRPr lang="es-ES" altLang="es-CL"/>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a:t>Clic para editar título</a:t>
            </a:r>
            <a:endParaRPr lang="es-ES"/>
          </a:p>
        </p:txBody>
      </p:sp>
      <p:sp>
        <p:nvSpPr>
          <p:cNvPr id="3" name="Marcador de fecha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4" name="Marcador de pie de página 3"/>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5" name="Marcador de número de diapositiva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801DF13-3273-42AF-AD64-EB4D472470C5}" type="slidenum">
              <a:rPr lang="es-ES" altLang="es-CL"/>
              <a:pPr/>
              <a:t>‹Nº›</a:t>
            </a:fld>
            <a:endParaRPr lang="es-ES" altLang="es-CL"/>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3" name="Marcador de pie de página 2"/>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4" name="Marcador de número de diapositiva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0D05A5CB-9D03-4CFF-A3C1-F4B33BC6D59D}" type="slidenum">
              <a:rPr lang="es-ES" altLang="es-CL"/>
              <a:pPr/>
              <a:t>‹Nº›</a:t>
            </a:fld>
            <a:endParaRPr lang="es-ES" altLang="es-CL"/>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515FAEE-6A1E-4B30-9A15-D373EC1FEDC8}" type="slidenum">
              <a:rPr lang="es-ES" altLang="es-CL"/>
              <a:pPr/>
              <a:t>‹Nº›</a:t>
            </a:fld>
            <a:endParaRPr lang="es-ES" altLang="es-CL"/>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Marcador de tex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es-ES" altLang="es-CL"/>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lvl1pPr eaLnBrk="1" hangingPunct="1">
              <a:defRPr>
                <a:latin typeface="Calibri" charset="0"/>
                <a:ea typeface="ＭＳ Ｐゴシック" charset="0"/>
                <a:cs typeface="ＭＳ Ｐゴシック" charset="0"/>
              </a:defRPr>
            </a:lvl1pPr>
          </a:lstStyle>
          <a:p>
            <a:pPr>
              <a:defRPr/>
            </a:pPr>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4DA8B7F-8AD8-430E-9760-3737D5E9B933}" type="slidenum">
              <a:rPr lang="es-ES" altLang="es-CL"/>
              <a:pPr/>
              <a:t>‹Nº›</a:t>
            </a:fld>
            <a:endParaRPr lang="es-ES" altLang="es-CL"/>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2.jpe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image" Target="../media/image1.jpeg"/><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theme" Target="../theme/theme3.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Imagen 6" descr="Presentación-ITF-PPT-02.jpg"/>
          <p:cNvPicPr>
            <a:picLocks noChangeAspect="1"/>
          </p:cNvPicPr>
          <p:nvPr userDrawn="1"/>
        </p:nvPicPr>
        <p:blipFill>
          <a:blip r:embed="rId16"/>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698" r:id="rId1"/>
    <p:sldLayoutId id="2147484705" r:id="rId2"/>
    <p:sldLayoutId id="2147484706" r:id="rId3"/>
    <p:sldLayoutId id="2147484707" r:id="rId4"/>
    <p:sldLayoutId id="2147484708" r:id="rId5"/>
    <p:sldLayoutId id="2147484709" r:id="rId6"/>
    <p:sldLayoutId id="2147484710" r:id="rId7"/>
    <p:sldLayoutId id="2147484711" r:id="rId8"/>
    <p:sldLayoutId id="2147484712" r:id="rId9"/>
    <p:sldLayoutId id="2147484713" r:id="rId10"/>
    <p:sldLayoutId id="2147484714" r:id="rId11"/>
    <p:sldLayoutId id="2147484699" r:id="rId12"/>
    <p:sldLayoutId id="2147484700" r:id="rId13"/>
    <p:sldLayoutId id="2147484701" r:id="rId14"/>
  </p:sldLayoutIdLst>
  <p:transition spd="slow">
    <p:cover/>
  </p:transition>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Imagen 6" descr="Presentación-ITF-PPT-01.jpg"/>
          <p:cNvPicPr>
            <a:picLocks noChangeAspect="1"/>
          </p:cNvPicPr>
          <p:nvPr userDrawn="1"/>
        </p:nvPicPr>
        <p:blipFill>
          <a:blip r:embed="rId15"/>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734" r:id="rId1"/>
    <p:sldLayoutId id="2147484735" r:id="rId2"/>
    <p:sldLayoutId id="2147484736" r:id="rId3"/>
    <p:sldLayoutId id="2147484737" r:id="rId4"/>
    <p:sldLayoutId id="2147484738" r:id="rId5"/>
    <p:sldLayoutId id="2147484739" r:id="rId6"/>
    <p:sldLayoutId id="2147484740" r:id="rId7"/>
    <p:sldLayoutId id="2147484741" r:id="rId8"/>
    <p:sldLayoutId id="2147484742" r:id="rId9"/>
    <p:sldLayoutId id="2147484743" r:id="rId10"/>
    <p:sldLayoutId id="2147484744" r:id="rId11"/>
    <p:sldLayoutId id="2147484703" r:id="rId12"/>
    <p:sldLayoutId id="2147484704" r:id="rId13"/>
  </p:sldLayoutIdLst>
  <p:transition spd="slow">
    <p:cover/>
  </p:transition>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Imagen 6" descr="Presentación-ITF-PPT-02.jpg"/>
          <p:cNvPicPr>
            <a:picLocks noChangeAspect="1"/>
          </p:cNvPicPr>
          <p:nvPr userDrawn="1"/>
        </p:nvPicPr>
        <p:blipFill>
          <a:blip r:embed="rId18"/>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1985330768"/>
      </p:ext>
    </p:extLst>
  </p:cSld>
  <p:clrMap bg1="lt1" tx1="dk1" bg2="lt2" tx2="dk2" accent1="accent1" accent2="accent2" accent3="accent3" accent4="accent4" accent5="accent5" accent6="accent6" hlink="hlink" folHlink="folHlink"/>
  <p:sldLayoutIdLst>
    <p:sldLayoutId id="2147484746" r:id="rId1"/>
    <p:sldLayoutId id="2147484747" r:id="rId2"/>
    <p:sldLayoutId id="2147484748" r:id="rId3"/>
    <p:sldLayoutId id="2147484749" r:id="rId4"/>
    <p:sldLayoutId id="2147484750" r:id="rId5"/>
    <p:sldLayoutId id="2147484751" r:id="rId6"/>
    <p:sldLayoutId id="2147484752" r:id="rId7"/>
    <p:sldLayoutId id="2147484753" r:id="rId8"/>
    <p:sldLayoutId id="2147484754" r:id="rId9"/>
    <p:sldLayoutId id="2147484755" r:id="rId10"/>
    <p:sldLayoutId id="2147484756" r:id="rId11"/>
    <p:sldLayoutId id="2147484757" r:id="rId12"/>
    <p:sldLayoutId id="2147484758" r:id="rId13"/>
    <p:sldLayoutId id="2147484759" r:id="rId14"/>
    <p:sldLayoutId id="2147484760" r:id="rId15"/>
    <p:sldLayoutId id="2147484761" r:id="rId16"/>
  </p:sldLayoutIdLst>
  <p:transition spd="slow">
    <p:cover/>
  </p:transition>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7.svg"/></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Layout" Target="../slideLayouts/slideLayout5.xml"/><Relationship Id="rId5" Type="http://schemas.openxmlformats.org/officeDocument/2006/relationships/image" Target="../media/image16.svg"/><Relationship Id="rId4" Type="http://schemas.openxmlformats.org/officeDocument/2006/relationships/image" Target="../media/image15.png"/></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4.xml"/><Relationship Id="rId4" Type="http://schemas.openxmlformats.org/officeDocument/2006/relationships/image" Target="../media/image22.svg"/></Relationships>
</file>

<file path=ppt/slides/_rels/slide3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2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23.png"/></Relationships>
</file>

<file path=ppt/slides/_rels/slide41.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24.pn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23.png"/></Relationships>
</file>

<file path=ppt/slides/_rels/slide4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4.xml"/><Relationship Id="rId4" Type="http://schemas.openxmlformats.org/officeDocument/2006/relationships/image" Target="../media/image29.png"/></Relationships>
</file>

<file path=ppt/slides/_rels/slide6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Imagen 4" descr="Presentación-ITF-PPT-01.jpg"/>
          <p:cNvPicPr>
            <a:picLocks noChangeAspect="1"/>
          </p:cNvPicPr>
          <p:nvPr/>
        </p:nvPicPr>
        <p:blipFill>
          <a:blip r:embed="rId3"/>
          <a:srcRect/>
          <a:stretch>
            <a:fillRect/>
          </a:stretch>
        </p:blipFill>
        <p:spPr bwMode="auto">
          <a:xfrm>
            <a:off x="0" y="-367885"/>
            <a:ext cx="9144000" cy="7187686"/>
          </a:xfrm>
          <a:prstGeom prst="rect">
            <a:avLst/>
          </a:prstGeom>
          <a:noFill/>
          <a:ln w="9525">
            <a:noFill/>
            <a:miter lim="800000"/>
            <a:headEnd/>
            <a:tailEnd/>
          </a:ln>
        </p:spPr>
      </p:pic>
      <p:sp>
        <p:nvSpPr>
          <p:cNvPr id="46084" name="CuadroTexto 2"/>
          <p:cNvSpPr txBox="1">
            <a:spLocks noChangeArrowheads="1"/>
          </p:cNvSpPr>
          <p:nvPr/>
        </p:nvSpPr>
        <p:spPr bwMode="auto">
          <a:xfrm>
            <a:off x="332224" y="578536"/>
            <a:ext cx="8479551" cy="2246769"/>
          </a:xfrm>
          <a:prstGeom prst="rect">
            <a:avLst/>
          </a:prstGeom>
          <a:noFill/>
          <a:ln w="9525">
            <a:noFill/>
            <a:miter lim="800000"/>
            <a:headEnd/>
            <a:tailEnd/>
          </a:ln>
        </p:spPr>
        <p:txBody>
          <a:bodyPr wrap="square">
            <a:spAutoFit/>
          </a:bodyPr>
          <a:lstStyle/>
          <a:p>
            <a:pPr algn="ctr" eaLnBrk="1" hangingPunct="1"/>
            <a:r>
              <a:rPr lang="es-MX" altLang="es-CL" sz="2400" dirty="0">
                <a:solidFill>
                  <a:schemeClr val="bg1"/>
                </a:solidFill>
              </a:rPr>
              <a:t>CONVENIO PARA EVITAR LA DOBLE IMPOSICIÓN Y PARA PREVENIR LA EVASIÓN FISCAL EN RELACIÓN AL IMPUESTO </a:t>
            </a:r>
          </a:p>
          <a:p>
            <a:pPr algn="ctr" eaLnBrk="1" hangingPunct="1"/>
            <a:r>
              <a:rPr lang="es-MX" altLang="es-CL" sz="2400" dirty="0">
                <a:solidFill>
                  <a:schemeClr val="bg1"/>
                </a:solidFill>
              </a:rPr>
              <a:t>A LA RENTA Y AL PATRIMONIO</a:t>
            </a:r>
          </a:p>
          <a:p>
            <a:pPr algn="ctr" eaLnBrk="1" hangingPunct="1"/>
            <a:r>
              <a:rPr lang="es-MX" altLang="es-CL" sz="2400" dirty="0">
                <a:solidFill>
                  <a:schemeClr val="bg1"/>
                </a:solidFill>
              </a:rPr>
              <a:t>ENTRE CHILE Y ESTADOS UNIDOS </a:t>
            </a:r>
          </a:p>
          <a:p>
            <a:pPr algn="ctr" eaLnBrk="1" hangingPunct="1"/>
            <a:endParaRPr lang="es-MX" altLang="es-CL" sz="2400" dirty="0">
              <a:solidFill>
                <a:schemeClr val="bg1"/>
              </a:solidFill>
            </a:endParaRPr>
          </a:p>
          <a:p>
            <a:pPr algn="ctr" eaLnBrk="1" hangingPunct="1"/>
            <a:endParaRPr lang="es-CL" altLang="es-CL" sz="2000" dirty="0">
              <a:solidFill>
                <a:schemeClr val="bg1"/>
              </a:solidFill>
            </a:endParaRPr>
          </a:p>
        </p:txBody>
      </p:sp>
      <p:sp>
        <p:nvSpPr>
          <p:cNvPr id="2" name="CuadroTexto 1"/>
          <p:cNvSpPr txBox="1"/>
          <p:nvPr/>
        </p:nvSpPr>
        <p:spPr>
          <a:xfrm>
            <a:off x="167951" y="4214947"/>
            <a:ext cx="4600135" cy="1631216"/>
          </a:xfrm>
          <a:prstGeom prst="rect">
            <a:avLst/>
          </a:prstGeom>
          <a:noFill/>
        </p:spPr>
        <p:txBody>
          <a:bodyPr wrap="square" rtlCol="0">
            <a:spAutoFit/>
          </a:bodyPr>
          <a:lstStyle/>
          <a:p>
            <a:r>
              <a:rPr lang="es-ES" sz="2500" dirty="0">
                <a:solidFill>
                  <a:schemeClr val="bg1"/>
                </a:solidFill>
              </a:rPr>
              <a:t>Javiera Campos</a:t>
            </a:r>
          </a:p>
          <a:p>
            <a:r>
              <a:rPr lang="es-ES" sz="2500" dirty="0" err="1">
                <a:solidFill>
                  <a:schemeClr val="bg1"/>
                </a:solidFill>
              </a:rPr>
              <a:t>Renné</a:t>
            </a:r>
            <a:r>
              <a:rPr lang="es-ES" sz="2500" dirty="0">
                <a:solidFill>
                  <a:schemeClr val="bg1"/>
                </a:solidFill>
              </a:rPr>
              <a:t> Cáceres</a:t>
            </a:r>
          </a:p>
          <a:p>
            <a:endParaRPr lang="es-ES" sz="2400" dirty="0">
              <a:solidFill>
                <a:schemeClr val="bg1"/>
              </a:solidFill>
            </a:endParaRPr>
          </a:p>
          <a:p>
            <a:r>
              <a:rPr lang="es-ES" sz="2400" dirty="0">
                <a:solidFill>
                  <a:schemeClr val="bg1"/>
                </a:solidFill>
              </a:rPr>
              <a:t>Marzo de 2025</a:t>
            </a:r>
          </a:p>
        </p:txBody>
      </p:sp>
    </p:spTree>
    <p:extLst>
      <p:ext uri="{BB962C8B-B14F-4D97-AF65-F5344CB8AC3E}">
        <p14:creationId xmlns:p14="http://schemas.microsoft.com/office/powerpoint/2010/main" val="3078276546"/>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230012"/>
            <a:ext cx="8229600" cy="4916885"/>
          </a:xfrm>
        </p:spPr>
        <p:txBody>
          <a:bodyPr/>
          <a:lstStyle/>
          <a:p>
            <a:pPr marL="457200" indent="-457200" algn="just">
              <a:spcAft>
                <a:spcPts val="0"/>
              </a:spcAft>
              <a:buFont typeface="+mj-lt"/>
              <a:buAutoNum type="arabicPeriod" startAt="4"/>
            </a:pPr>
            <a:r>
              <a:rPr lang="es-MX" sz="2000" b="1" dirty="0"/>
              <a:t>Herramientas de interpretación del Convenio</a:t>
            </a:r>
          </a:p>
          <a:p>
            <a:pPr marL="514350" indent="-514350" algn="just">
              <a:spcAft>
                <a:spcPts val="0"/>
              </a:spcAft>
              <a:buFont typeface="+mj-lt"/>
              <a:buAutoNum type="romanLcPeriod"/>
            </a:pPr>
            <a:r>
              <a:rPr lang="es-MX" sz="2000" u="sng" dirty="0"/>
              <a:t>Protocolo de Convenio</a:t>
            </a:r>
          </a:p>
          <a:p>
            <a:pPr algn="just">
              <a:spcAft>
                <a:spcPts val="0"/>
              </a:spcAft>
            </a:pPr>
            <a:r>
              <a:rPr lang="es-MX" sz="2000" dirty="0"/>
              <a:t>Forma parte integrante del Convenio y regula aspectos específicos de las disposiciones del Convenio, ampliando, restringiendo y en algunos casos clarificando sus disposiciones.</a:t>
            </a:r>
          </a:p>
          <a:p>
            <a:pPr marL="514350" indent="-514350" algn="just">
              <a:spcAft>
                <a:spcPts val="0"/>
              </a:spcAft>
              <a:buFont typeface="+mj-lt"/>
              <a:buAutoNum type="romanLcPeriod" startAt="2"/>
            </a:pPr>
            <a:r>
              <a:rPr lang="es-MX" sz="2000" u="sng" dirty="0"/>
              <a:t>Notas diplomáticas</a:t>
            </a:r>
          </a:p>
          <a:p>
            <a:pPr algn="just">
              <a:spcAft>
                <a:spcPts val="0"/>
              </a:spcAft>
            </a:pPr>
            <a:r>
              <a:rPr lang="es-MX" sz="2000" dirty="0"/>
              <a:t>Confirman el entendimiento de las partes respecto a ciertas disposiciones.</a:t>
            </a:r>
          </a:p>
          <a:p>
            <a:pPr marL="514350" indent="-514350" algn="just">
              <a:spcAft>
                <a:spcPts val="0"/>
              </a:spcAft>
              <a:buFont typeface="+mj-lt"/>
              <a:buAutoNum type="romanLcPeriod" startAt="3"/>
            </a:pPr>
            <a:r>
              <a:rPr lang="es-MX" sz="2000" u="sng" dirty="0" err="1"/>
              <a:t>Technical</a:t>
            </a:r>
            <a:r>
              <a:rPr lang="es-MX" sz="2000" u="sng" dirty="0"/>
              <a:t> </a:t>
            </a:r>
            <a:r>
              <a:rPr lang="es-MX" sz="2000" u="sng" dirty="0" err="1"/>
              <a:t>Explanations</a:t>
            </a:r>
            <a:r>
              <a:rPr lang="es-MX" sz="2000" u="sng" dirty="0"/>
              <a:t> </a:t>
            </a:r>
          </a:p>
          <a:p>
            <a:pPr algn="just">
              <a:spcAft>
                <a:spcPts val="0"/>
              </a:spcAft>
            </a:pPr>
            <a:r>
              <a:rPr lang="es-MX" sz="2000" dirty="0"/>
              <a:t>Emitidas por el Departamento del Tesoro de EE.UU.</a:t>
            </a:r>
          </a:p>
          <a:p>
            <a:pPr algn="just">
              <a:spcAft>
                <a:spcPts val="0"/>
              </a:spcAft>
            </a:pPr>
            <a:r>
              <a:rPr lang="es-MX" sz="2000" dirty="0"/>
              <a:t>Guía oficial del CDI, el Protocolo y las notas intercambiadas por los Estados.</a:t>
            </a:r>
          </a:p>
          <a:p>
            <a:pPr marL="514350" indent="-514350" algn="just">
              <a:spcAft>
                <a:spcPts val="0"/>
              </a:spcAft>
              <a:buFont typeface="+mj-lt"/>
              <a:buAutoNum type="romanLcPeriod" startAt="4"/>
            </a:pPr>
            <a:r>
              <a:rPr lang="es-MX" sz="2000" u="sng" dirty="0"/>
              <a:t>Comentarios al Modelo OECD</a:t>
            </a:r>
            <a:r>
              <a:rPr lang="es-MX" sz="2000" dirty="0"/>
              <a:t>.</a:t>
            </a:r>
          </a:p>
          <a:p>
            <a:pPr marL="514350" indent="-514350" algn="just">
              <a:spcAft>
                <a:spcPts val="0"/>
              </a:spcAft>
              <a:buFont typeface="+mj-lt"/>
              <a:buAutoNum type="romanLcPeriod" startAt="4"/>
            </a:pPr>
            <a:r>
              <a:rPr lang="es-MX" sz="2000" u="sng" dirty="0"/>
              <a:t>Pronunciamientos del SII y </a:t>
            </a:r>
            <a:r>
              <a:rPr lang="es-MX" sz="2000" u="sng" dirty="0" err="1"/>
              <a:t>Regulations</a:t>
            </a:r>
            <a:r>
              <a:rPr lang="es-MX" sz="2000" dirty="0"/>
              <a:t>.</a:t>
            </a:r>
          </a:p>
          <a:p>
            <a:pPr marL="0" indent="0" algn="just">
              <a:spcAft>
                <a:spcPts val="0"/>
              </a:spcAft>
              <a:buNone/>
            </a:pPr>
            <a:endParaRPr lang="es-MX" sz="2000" dirty="0"/>
          </a:p>
          <a:p>
            <a:pPr algn="just">
              <a:spcAft>
                <a:spcPts val="0"/>
              </a:spcAft>
            </a:pPr>
            <a:endParaRPr lang="es-MX" sz="2000" dirty="0"/>
          </a:p>
          <a:p>
            <a:pPr algn="just">
              <a:spcAft>
                <a:spcPts val="0"/>
              </a:spcAft>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10</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10</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74638"/>
            <a:ext cx="8229600" cy="955374"/>
          </a:xfrm>
        </p:spPr>
        <p:txBody>
          <a:bodyPr>
            <a:noAutofit/>
          </a:bodyPr>
          <a:lstStyle/>
          <a:p>
            <a:r>
              <a:rPr lang="es-ES" sz="3200" b="1" dirty="0"/>
              <a:t>CONSIDERACIONES PRÁCTICAS EN LA APLICACIÓN DEL CONVENIO</a:t>
            </a:r>
          </a:p>
        </p:txBody>
      </p:sp>
    </p:spTree>
    <p:extLst>
      <p:ext uri="{BB962C8B-B14F-4D97-AF65-F5344CB8AC3E}">
        <p14:creationId xmlns:p14="http://schemas.microsoft.com/office/powerpoint/2010/main" val="637872321"/>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581891" y="1334738"/>
            <a:ext cx="8229600" cy="4916885"/>
          </a:xfrm>
        </p:spPr>
        <p:txBody>
          <a:bodyPr/>
          <a:lstStyle/>
          <a:p>
            <a:pPr marL="457200" indent="-457200" algn="just">
              <a:spcAft>
                <a:spcPts val="0"/>
              </a:spcAft>
              <a:buFont typeface="+mj-lt"/>
              <a:buAutoNum type="arabicPeriod" startAt="5"/>
            </a:pPr>
            <a:r>
              <a:rPr lang="es-MX" sz="2000" b="1" dirty="0"/>
              <a:t>Rasgos distintivos del Modelo US:</a:t>
            </a:r>
          </a:p>
          <a:p>
            <a:pPr marL="514350" indent="-514350" algn="just">
              <a:spcAft>
                <a:spcPts val="0"/>
              </a:spcAft>
              <a:buFont typeface="+mj-lt"/>
              <a:buAutoNum type="romanLcPeriod"/>
            </a:pPr>
            <a:r>
              <a:rPr lang="es-MX" sz="2000" dirty="0"/>
              <a:t>Entidades transparentes.</a:t>
            </a:r>
          </a:p>
          <a:p>
            <a:pPr marL="514350" indent="-514350" algn="just">
              <a:spcAft>
                <a:spcPts val="0"/>
              </a:spcAft>
              <a:buFont typeface="+mj-lt"/>
              <a:buAutoNum type="romanLcPeriod"/>
            </a:pPr>
            <a:r>
              <a:rPr lang="es-MX" sz="2000" dirty="0" err="1"/>
              <a:t>Saving</a:t>
            </a:r>
            <a:r>
              <a:rPr lang="es-MX" sz="2000" dirty="0"/>
              <a:t> </a:t>
            </a:r>
            <a:r>
              <a:rPr lang="es-MX" sz="2000" dirty="0" err="1"/>
              <a:t>clause</a:t>
            </a:r>
            <a:r>
              <a:rPr lang="es-MX" sz="2000" dirty="0"/>
              <a:t>.</a:t>
            </a:r>
          </a:p>
          <a:p>
            <a:pPr marL="514350" indent="-514350" algn="just">
              <a:spcAft>
                <a:spcPts val="0"/>
              </a:spcAft>
              <a:buFont typeface="+mj-lt"/>
              <a:buAutoNum type="romanLcPeriod"/>
            </a:pPr>
            <a:r>
              <a:rPr lang="es-MX" sz="2000" dirty="0" err="1"/>
              <a:t>Exit</a:t>
            </a:r>
            <a:r>
              <a:rPr lang="es-MX" sz="2000" dirty="0"/>
              <a:t> </a:t>
            </a:r>
            <a:r>
              <a:rPr lang="es-MX" sz="2000" dirty="0" err="1"/>
              <a:t>Tax</a:t>
            </a:r>
            <a:r>
              <a:rPr lang="es-MX" sz="2000" dirty="0"/>
              <a:t>.</a:t>
            </a:r>
          </a:p>
          <a:p>
            <a:pPr marL="514350" indent="-514350" algn="just">
              <a:spcAft>
                <a:spcPts val="0"/>
              </a:spcAft>
              <a:buFont typeface="+mj-lt"/>
              <a:buAutoNum type="romanLcPeriod"/>
            </a:pPr>
            <a:r>
              <a:rPr lang="es-MX" sz="2000" dirty="0" err="1"/>
              <a:t>Claúsula</a:t>
            </a:r>
            <a:r>
              <a:rPr lang="es-MX" sz="2000" dirty="0"/>
              <a:t> LOB (</a:t>
            </a:r>
            <a:r>
              <a:rPr lang="es-MX" sz="2000" dirty="0" err="1"/>
              <a:t>Limitation</a:t>
            </a:r>
            <a:r>
              <a:rPr lang="es-MX" sz="2000" dirty="0"/>
              <a:t> of </a:t>
            </a:r>
            <a:r>
              <a:rPr lang="es-MX" sz="2000" dirty="0" err="1"/>
              <a:t>Benefits</a:t>
            </a:r>
            <a:r>
              <a:rPr lang="es-MX" sz="2000" dirty="0"/>
              <a:t>).</a:t>
            </a:r>
          </a:p>
          <a:p>
            <a:pPr marL="514350" indent="-514350" algn="just">
              <a:spcAft>
                <a:spcPts val="0"/>
              </a:spcAft>
              <a:buFont typeface="+mj-lt"/>
              <a:buAutoNum type="romanLcPeriod"/>
            </a:pPr>
            <a:r>
              <a:rPr lang="es-MX" sz="2000" dirty="0"/>
              <a:t>Armonización y referencias a legislación doméstica (Branch </a:t>
            </a:r>
            <a:r>
              <a:rPr lang="es-MX" sz="2000" dirty="0" err="1"/>
              <a:t>Profit</a:t>
            </a:r>
            <a:r>
              <a:rPr lang="es-MX" sz="2000" dirty="0"/>
              <a:t> </a:t>
            </a:r>
            <a:r>
              <a:rPr lang="es-MX" sz="2000" dirty="0" err="1"/>
              <a:t>Tax</a:t>
            </a:r>
            <a:r>
              <a:rPr lang="es-MX" sz="2000" dirty="0"/>
              <a:t>, RIC, REIT, CFC Rules).</a:t>
            </a:r>
          </a:p>
          <a:p>
            <a:pPr marL="514350" indent="-514350" algn="just">
              <a:spcAft>
                <a:spcPts val="0"/>
              </a:spcAft>
              <a:buFont typeface="+mj-lt"/>
              <a:buAutoNum type="romanLcPeriod"/>
            </a:pPr>
            <a:r>
              <a:rPr lang="es-MX" sz="2000" dirty="0"/>
              <a:t>Reconocimiento a fondos de pensiones.</a:t>
            </a:r>
          </a:p>
          <a:p>
            <a:pPr algn="just">
              <a:spcAft>
                <a:spcPts val="0"/>
              </a:spcAft>
            </a:pPr>
            <a:endParaRPr lang="es-MX" sz="2000" dirty="0"/>
          </a:p>
          <a:p>
            <a:pPr algn="just">
              <a:spcAft>
                <a:spcPts val="0"/>
              </a:spcAft>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11</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11</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74638"/>
            <a:ext cx="8229600" cy="955374"/>
          </a:xfrm>
        </p:spPr>
        <p:txBody>
          <a:bodyPr>
            <a:noAutofit/>
          </a:bodyPr>
          <a:lstStyle/>
          <a:p>
            <a:r>
              <a:rPr lang="es-ES" sz="3200" b="1" dirty="0"/>
              <a:t>CONSIDERACIONES PRÁCTICAS EN LA APLICACIÓN DEL CONVENIO</a:t>
            </a:r>
          </a:p>
        </p:txBody>
      </p:sp>
    </p:spTree>
    <p:extLst>
      <p:ext uri="{BB962C8B-B14F-4D97-AF65-F5344CB8AC3E}">
        <p14:creationId xmlns:p14="http://schemas.microsoft.com/office/powerpoint/2010/main" val="2160907294"/>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586AF-706D-78F6-5AB9-9140511EEDE1}"/>
              </a:ext>
            </a:extLst>
          </p:cNvPr>
          <p:cNvSpPr>
            <a:spLocks noGrp="1"/>
          </p:cNvSpPr>
          <p:nvPr>
            <p:ph type="title"/>
          </p:nvPr>
        </p:nvSpPr>
        <p:spPr>
          <a:xfrm>
            <a:off x="790414" y="136525"/>
            <a:ext cx="7896386" cy="1143000"/>
          </a:xfrm>
        </p:spPr>
        <p:txBody>
          <a:bodyPr/>
          <a:lstStyle/>
          <a:p>
            <a:r>
              <a:rPr lang="en-US" sz="3200" b="1" dirty="0"/>
              <a:t>SISTEMA TRIBUTARIO DE ESTADOS UNIDOS DESINTEGRADO</a:t>
            </a:r>
            <a:br>
              <a:rPr lang="en-US" dirty="0"/>
            </a:br>
            <a:endParaRPr lang="en-US" dirty="0"/>
          </a:p>
        </p:txBody>
      </p:sp>
      <p:sp>
        <p:nvSpPr>
          <p:cNvPr id="3" name="Content Placeholder 2">
            <a:extLst>
              <a:ext uri="{FF2B5EF4-FFF2-40B4-BE49-F238E27FC236}">
                <a16:creationId xmlns:a16="http://schemas.microsoft.com/office/drawing/2014/main" id="{DB05C45B-3114-2210-C205-EE7B28980E74}"/>
              </a:ext>
            </a:extLst>
          </p:cNvPr>
          <p:cNvSpPr>
            <a:spLocks noGrp="1"/>
          </p:cNvSpPr>
          <p:nvPr>
            <p:ph sz="half" idx="1"/>
          </p:nvPr>
        </p:nvSpPr>
        <p:spPr>
          <a:xfrm>
            <a:off x="352926" y="1161047"/>
            <a:ext cx="8438147" cy="4938963"/>
          </a:xfrm>
        </p:spPr>
        <p:txBody>
          <a:bodyPr/>
          <a:lstStyle/>
          <a:p>
            <a:pPr algn="just"/>
            <a:r>
              <a:rPr lang="es-CL" sz="1800" dirty="0"/>
              <a:t>El sistema tributario en EE.UU. es desintegrado, en este sentido, los accionistas o socios no reciben un crédito por los impuestos pagados a nivel corporativo. </a:t>
            </a:r>
          </a:p>
          <a:p>
            <a:endParaRPr lang="en-US" sz="1800" dirty="0"/>
          </a:p>
          <a:p>
            <a:pPr algn="just"/>
            <a:r>
              <a:rPr lang="en-US" sz="1800" dirty="0"/>
              <a:t>En </a:t>
            </a:r>
            <a:r>
              <a:rPr lang="es-CL" sz="1800" dirty="0"/>
              <a:t>estructuras</a:t>
            </a:r>
            <a:r>
              <a:rPr lang="en-US" sz="1800" dirty="0"/>
              <a:t> </a:t>
            </a:r>
            <a:r>
              <a:rPr lang="es-CL" sz="1800" dirty="0"/>
              <a:t>transparentes</a:t>
            </a:r>
            <a:r>
              <a:rPr lang="en-US" sz="1800" dirty="0"/>
              <a:t> o “pass-through”, las </a:t>
            </a:r>
            <a:r>
              <a:rPr lang="es-CL" sz="1800" dirty="0"/>
              <a:t>entidades</a:t>
            </a:r>
            <a:r>
              <a:rPr lang="en-US" sz="1800" dirty="0"/>
              <a:t> no </a:t>
            </a:r>
            <a:r>
              <a:rPr lang="es-CL" sz="1800" dirty="0"/>
              <a:t>determinan ni </a:t>
            </a:r>
            <a:r>
              <a:rPr lang="en-US" sz="1800" dirty="0"/>
              <a:t>pagan </a:t>
            </a:r>
            <a:r>
              <a:rPr lang="es-CL" sz="1800" dirty="0"/>
              <a:t>impuestos, las rentas se atribuyen “aguas arriba” hasta la persona natural o corporación,  quienes finalmente determinan y pagan los impuestos</a:t>
            </a:r>
            <a:r>
              <a:rPr lang="en-US" sz="1800" dirty="0"/>
              <a:t>.  </a:t>
            </a:r>
          </a:p>
          <a:p>
            <a:pPr marL="0" indent="0" algn="just">
              <a:buNone/>
            </a:pPr>
            <a:endParaRPr lang="es-CL" sz="1800" dirty="0"/>
          </a:p>
          <a:p>
            <a:pPr algn="just"/>
            <a:r>
              <a:rPr lang="es-CL" sz="1800" dirty="0"/>
              <a:t>Es probable que una entidad </a:t>
            </a:r>
            <a:r>
              <a:rPr lang="en-US" sz="1800" dirty="0"/>
              <a:t>pass-through </a:t>
            </a:r>
            <a:r>
              <a:rPr lang="es-CL" sz="1800" dirty="0"/>
              <a:t>tenga</a:t>
            </a:r>
            <a:r>
              <a:rPr lang="en-US" sz="1800" dirty="0"/>
              <a:t> que </a:t>
            </a:r>
            <a:r>
              <a:rPr lang="es-CL" sz="1800" dirty="0"/>
              <a:t>hacer</a:t>
            </a:r>
            <a:r>
              <a:rPr lang="en-US" sz="1800" dirty="0"/>
              <a:t> retenciones de </a:t>
            </a:r>
            <a:r>
              <a:rPr lang="en-US" sz="1800" dirty="0" err="1"/>
              <a:t>impuestos</a:t>
            </a:r>
            <a:r>
              <a:rPr lang="en-US" sz="1800" dirty="0"/>
              <a:t> </a:t>
            </a:r>
            <a:r>
              <a:rPr lang="en-US" sz="1800" dirty="0" err="1"/>
              <a:t>respecto</a:t>
            </a:r>
            <a:r>
              <a:rPr lang="en-US" sz="1800" dirty="0"/>
              <a:t> a sus </a:t>
            </a:r>
            <a:r>
              <a:rPr lang="en-US" sz="1800" dirty="0" err="1"/>
              <a:t>socios</a:t>
            </a:r>
            <a:r>
              <a:rPr lang="en-US" sz="1800" dirty="0"/>
              <a:t> </a:t>
            </a:r>
            <a:r>
              <a:rPr lang="es-CL" sz="1800" dirty="0"/>
              <a:t>extranjeros</a:t>
            </a:r>
            <a:r>
              <a:rPr lang="en-US" sz="1800" dirty="0"/>
              <a:t>, </a:t>
            </a:r>
            <a:r>
              <a:rPr lang="en-US" sz="1800" dirty="0" err="1"/>
              <a:t>pero</a:t>
            </a:r>
            <a:r>
              <a:rPr lang="en-US" sz="1800" dirty="0"/>
              <a:t> </a:t>
            </a:r>
            <a:r>
              <a:rPr lang="en-US" sz="1800" dirty="0" err="1"/>
              <a:t>en</a:t>
            </a:r>
            <a:r>
              <a:rPr lang="en-US" sz="1800" dirty="0"/>
              <a:t> </a:t>
            </a:r>
            <a:r>
              <a:rPr lang="en-US" sz="1800" dirty="0" err="1"/>
              <a:t>estos</a:t>
            </a:r>
            <a:r>
              <a:rPr lang="en-US" sz="1800" dirty="0"/>
              <a:t> </a:t>
            </a:r>
            <a:r>
              <a:rPr lang="en-US" sz="1800" dirty="0" err="1"/>
              <a:t>casos</a:t>
            </a:r>
            <a:r>
              <a:rPr lang="en-US" sz="1800" dirty="0"/>
              <a:t>, la </a:t>
            </a:r>
            <a:r>
              <a:rPr lang="en-US" sz="1800" dirty="0" err="1"/>
              <a:t>entidad</a:t>
            </a:r>
            <a:r>
              <a:rPr lang="en-US" sz="1800" dirty="0"/>
              <a:t> </a:t>
            </a:r>
            <a:r>
              <a:rPr lang="en-US" sz="1800" dirty="0" err="1"/>
              <a:t>sólo</a:t>
            </a:r>
            <a:r>
              <a:rPr lang="en-US" sz="1800" dirty="0"/>
              <a:t> </a:t>
            </a:r>
            <a:r>
              <a:rPr lang="en-US" sz="1800" dirty="0" err="1"/>
              <a:t>actúa</a:t>
            </a:r>
            <a:r>
              <a:rPr lang="en-US" sz="1800" dirty="0"/>
              <a:t> </a:t>
            </a:r>
            <a:r>
              <a:rPr lang="en-US" sz="1800" dirty="0" err="1"/>
              <a:t>como</a:t>
            </a:r>
            <a:r>
              <a:rPr lang="en-US" sz="1800" dirty="0"/>
              <a:t> </a:t>
            </a:r>
            <a:r>
              <a:rPr lang="en-US" sz="1800" dirty="0" err="1"/>
              <a:t>agente</a:t>
            </a:r>
            <a:r>
              <a:rPr lang="en-US" sz="1800" dirty="0"/>
              <a:t> </a:t>
            </a:r>
            <a:r>
              <a:rPr lang="es-CL" sz="1800" dirty="0"/>
              <a:t>retenedor</a:t>
            </a:r>
            <a:r>
              <a:rPr lang="en-US" sz="1800" dirty="0"/>
              <a:t> y </a:t>
            </a:r>
            <a:r>
              <a:rPr lang="en-US" sz="1800" dirty="0" err="1"/>
              <a:t>los</a:t>
            </a:r>
            <a:r>
              <a:rPr lang="en-US" sz="1800" dirty="0"/>
              <a:t> </a:t>
            </a:r>
            <a:r>
              <a:rPr lang="en-US" sz="1800" dirty="0" err="1"/>
              <a:t>impuestos</a:t>
            </a:r>
            <a:r>
              <a:rPr lang="en-US" sz="1800" dirty="0"/>
              <a:t> </a:t>
            </a:r>
            <a:r>
              <a:rPr lang="en-US" sz="1800" dirty="0" err="1"/>
              <a:t>pagados</a:t>
            </a:r>
            <a:r>
              <a:rPr lang="en-US" sz="1800" dirty="0"/>
              <a:t> son </a:t>
            </a:r>
            <a:r>
              <a:rPr lang="en-US" sz="1800" dirty="0" err="1"/>
              <a:t>por</a:t>
            </a:r>
            <a:r>
              <a:rPr lang="en-US" sz="1800" dirty="0"/>
              <a:t> </a:t>
            </a:r>
            <a:r>
              <a:rPr lang="en-US" sz="1800" dirty="0" err="1"/>
              <a:t>cuenta</a:t>
            </a:r>
            <a:r>
              <a:rPr lang="en-US" sz="1800" dirty="0"/>
              <a:t> de </a:t>
            </a:r>
            <a:r>
              <a:rPr lang="en-US" sz="1800" dirty="0" err="1"/>
              <a:t>los</a:t>
            </a:r>
            <a:r>
              <a:rPr lang="en-US" sz="1800" dirty="0"/>
              <a:t> </a:t>
            </a:r>
            <a:r>
              <a:rPr lang="en-US" sz="1800" dirty="0" err="1"/>
              <a:t>socios</a:t>
            </a:r>
            <a:r>
              <a:rPr lang="en-US" sz="1800" dirty="0"/>
              <a:t> no </a:t>
            </a:r>
            <a:r>
              <a:rPr lang="en-US" sz="1800" dirty="0" err="1"/>
              <a:t>residentes</a:t>
            </a:r>
            <a:r>
              <a:rPr lang="en-US" sz="1800" dirty="0"/>
              <a:t> o </a:t>
            </a:r>
            <a:r>
              <a:rPr lang="en-US" sz="1800" dirty="0" err="1"/>
              <a:t>corporaciones</a:t>
            </a:r>
            <a:r>
              <a:rPr lang="en-US" sz="1800" dirty="0"/>
              <a:t> </a:t>
            </a:r>
            <a:r>
              <a:rPr lang="en-US" sz="1800" dirty="0" err="1"/>
              <a:t>extranjeras</a:t>
            </a:r>
            <a:r>
              <a:rPr lang="en-US" sz="1800" dirty="0"/>
              <a:t>. </a:t>
            </a:r>
          </a:p>
          <a:p>
            <a:pPr algn="just"/>
            <a:endParaRPr lang="es-CL" sz="1800" dirty="0"/>
          </a:p>
          <a:p>
            <a:pPr algn="just"/>
            <a:r>
              <a:rPr lang="es-CL" sz="1800" dirty="0"/>
              <a:t>Las tasas de impuestos en EE.UU. Son: para las corporaciones un 21% tasa fija y para las personas naturales 0% -37% para los ingresos ordinarios y ganancias de capital de corto plazo (menos de 1 año) y 0%, 15% o 20% para ganancias de capital de largo plazo (más de 1 año). </a:t>
            </a:r>
          </a:p>
          <a:p>
            <a:pPr algn="just"/>
            <a:endParaRPr lang="en-US" sz="1800" dirty="0"/>
          </a:p>
          <a:p>
            <a:pPr algn="just"/>
            <a:endParaRPr lang="es-CL" sz="1800" dirty="0"/>
          </a:p>
        </p:txBody>
      </p:sp>
      <p:sp>
        <p:nvSpPr>
          <p:cNvPr id="5" name="Slide Number Placeholder 4">
            <a:extLst>
              <a:ext uri="{FF2B5EF4-FFF2-40B4-BE49-F238E27FC236}">
                <a16:creationId xmlns:a16="http://schemas.microsoft.com/office/drawing/2014/main" id="{4B081BEA-C043-EC5E-1C6A-B0BF25F879C2}"/>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12</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28709768"/>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2704E-A2E7-7401-126D-CEE2A463C0E6}"/>
              </a:ext>
            </a:extLst>
          </p:cNvPr>
          <p:cNvSpPr>
            <a:spLocks noGrp="1"/>
          </p:cNvSpPr>
          <p:nvPr>
            <p:ph type="title"/>
          </p:nvPr>
        </p:nvSpPr>
        <p:spPr>
          <a:xfrm>
            <a:off x="903035" y="78286"/>
            <a:ext cx="7840079" cy="1143000"/>
          </a:xfrm>
        </p:spPr>
        <p:txBody>
          <a:bodyPr/>
          <a:lstStyle/>
          <a:p>
            <a:r>
              <a:rPr lang="en-US" sz="3200" b="1" dirty="0"/>
              <a:t>SISTEMA TRIBUTARIO DE ESTADOS UNIDOS DESINTEGRADO</a:t>
            </a:r>
          </a:p>
        </p:txBody>
      </p:sp>
      <p:sp>
        <p:nvSpPr>
          <p:cNvPr id="5" name="Slide Number Placeholder 4">
            <a:extLst>
              <a:ext uri="{FF2B5EF4-FFF2-40B4-BE49-F238E27FC236}">
                <a16:creationId xmlns:a16="http://schemas.microsoft.com/office/drawing/2014/main" id="{6193ACAF-DED2-A069-88BA-00BA2C36AA71}"/>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13</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cxnSp>
        <p:nvCxnSpPr>
          <p:cNvPr id="9" name="Straight Arrow Connector 8">
            <a:extLst>
              <a:ext uri="{FF2B5EF4-FFF2-40B4-BE49-F238E27FC236}">
                <a16:creationId xmlns:a16="http://schemas.microsoft.com/office/drawing/2014/main" id="{4BF0DAEB-FB28-A9A1-E48B-ED8900A89FD0}"/>
              </a:ext>
            </a:extLst>
          </p:cNvPr>
          <p:cNvCxnSpPr>
            <a:cxnSpLocks/>
          </p:cNvCxnSpPr>
          <p:nvPr/>
        </p:nvCxnSpPr>
        <p:spPr>
          <a:xfrm flipH="1">
            <a:off x="6121415" y="2007409"/>
            <a:ext cx="768016" cy="122707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0" name="Rectangle 9">
            <a:extLst>
              <a:ext uri="{FF2B5EF4-FFF2-40B4-BE49-F238E27FC236}">
                <a16:creationId xmlns:a16="http://schemas.microsoft.com/office/drawing/2014/main" id="{3E22123F-4B25-1C01-6A82-AB2C5B3C690D}"/>
              </a:ext>
            </a:extLst>
          </p:cNvPr>
          <p:cNvSpPr/>
          <p:nvPr/>
        </p:nvSpPr>
        <p:spPr>
          <a:xfrm>
            <a:off x="5330701" y="3234488"/>
            <a:ext cx="1536032" cy="476919"/>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Multi-</a:t>
            </a:r>
            <a:r>
              <a:rPr kumimoji="0" lang="es-CL" sz="1200" b="0" i="0" u="none" strike="noStrike" kern="1200" cap="none" spc="0" normalizeH="0" baseline="0" noProof="0" dirty="0" err="1">
                <a:ln>
                  <a:noFill/>
                </a:ln>
                <a:solidFill>
                  <a:prstClr val="black"/>
                </a:solidFill>
                <a:effectLst/>
                <a:uLnTx/>
                <a:uFillTx/>
                <a:latin typeface="Calibri"/>
                <a:ea typeface="+mn-ea"/>
                <a:cs typeface="+mn-cs"/>
              </a:rPr>
              <a:t>Member</a:t>
            </a:r>
            <a:r>
              <a:rPr kumimoji="0" lang="es-CL" sz="1200" b="0" i="0" u="none" strike="noStrike" kern="1200" cap="none" spc="0" normalizeH="0" baseline="0" noProof="0" dirty="0">
                <a:ln>
                  <a:noFill/>
                </a:ln>
                <a:solidFill>
                  <a:prstClr val="black"/>
                </a:solidFill>
                <a:effectLst/>
                <a:uLnTx/>
                <a:uFillTx/>
                <a:latin typeface="Calibri"/>
                <a:ea typeface="+mn-ea"/>
                <a:cs typeface="+mn-cs"/>
              </a:rPr>
              <a:t> LLC </a:t>
            </a:r>
          </a:p>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a:t>
            </a:r>
            <a:r>
              <a:rPr kumimoji="0" lang="es-CL" sz="1200" b="0" i="0" u="none" strike="noStrike" kern="1200" cap="none" spc="0" normalizeH="0" baseline="0" noProof="0" dirty="0" err="1">
                <a:ln>
                  <a:noFill/>
                </a:ln>
                <a:solidFill>
                  <a:prstClr val="black"/>
                </a:solidFill>
                <a:effectLst/>
                <a:uLnTx/>
                <a:uFillTx/>
                <a:latin typeface="Calibri"/>
                <a:ea typeface="+mn-ea"/>
                <a:cs typeface="+mn-cs"/>
              </a:rPr>
              <a:t>Partnership</a:t>
            </a:r>
            <a:r>
              <a:rPr kumimoji="0" lang="es-CL" sz="1200" b="0" i="0" u="none" strike="noStrike" kern="1200" cap="none" spc="0" normalizeH="0" baseline="0" noProof="0" dirty="0">
                <a:ln>
                  <a:noFill/>
                </a:ln>
                <a:solidFill>
                  <a:prstClr val="black"/>
                </a:solidFill>
                <a:effectLst/>
                <a:uLnTx/>
                <a:uFillTx/>
                <a:latin typeface="Calibri"/>
                <a:ea typeface="+mn-ea"/>
                <a:cs typeface="+mn-cs"/>
              </a:rPr>
              <a:t>)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1" name="Straight Arrow Connector 10">
            <a:extLst>
              <a:ext uri="{FF2B5EF4-FFF2-40B4-BE49-F238E27FC236}">
                <a16:creationId xmlns:a16="http://schemas.microsoft.com/office/drawing/2014/main" id="{7FCBC07F-D474-E3A6-A359-BA374555DA2F}"/>
              </a:ext>
            </a:extLst>
          </p:cNvPr>
          <p:cNvCxnSpPr>
            <a:cxnSpLocks/>
          </p:cNvCxnSpPr>
          <p:nvPr/>
        </p:nvCxnSpPr>
        <p:spPr>
          <a:xfrm>
            <a:off x="6098717" y="3726026"/>
            <a:ext cx="0" cy="54543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2" name="Picture 2" descr="Bandera de los Estados Unidos">
            <a:extLst>
              <a:ext uri="{FF2B5EF4-FFF2-40B4-BE49-F238E27FC236}">
                <a16:creationId xmlns:a16="http://schemas.microsoft.com/office/drawing/2014/main" id="{304B4BD9-7FBA-0523-142B-1BB51450D2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9502" y="3384526"/>
            <a:ext cx="622631" cy="326881"/>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DEF877F8-92C5-CEDC-AFAC-A25AD88F45BB}"/>
              </a:ext>
            </a:extLst>
          </p:cNvPr>
          <p:cNvSpPr/>
          <p:nvPr/>
        </p:nvSpPr>
        <p:spPr>
          <a:xfrm>
            <a:off x="5330701" y="4255505"/>
            <a:ext cx="1536032" cy="476919"/>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Single-</a:t>
            </a:r>
            <a:r>
              <a:rPr kumimoji="0" lang="es-CL" sz="1200" b="0" i="0" u="none" strike="noStrike" kern="1200" cap="none" spc="0" normalizeH="0" baseline="0" noProof="0" dirty="0" err="1">
                <a:ln>
                  <a:noFill/>
                </a:ln>
                <a:solidFill>
                  <a:prstClr val="black"/>
                </a:solidFill>
                <a:effectLst/>
                <a:uLnTx/>
                <a:uFillTx/>
                <a:latin typeface="Calibri"/>
                <a:ea typeface="+mn-ea"/>
                <a:cs typeface="+mn-cs"/>
              </a:rPr>
              <a:t>Member</a:t>
            </a:r>
            <a:r>
              <a:rPr kumimoji="0" lang="es-CL" sz="1200" b="0" i="0" u="none" strike="noStrike" kern="1200" cap="none" spc="0" normalizeH="0" baseline="0" noProof="0" dirty="0">
                <a:ln>
                  <a:noFill/>
                </a:ln>
                <a:solidFill>
                  <a:prstClr val="black"/>
                </a:solidFill>
                <a:effectLst/>
                <a:uLnTx/>
                <a:uFillTx/>
                <a:latin typeface="Calibri"/>
                <a:ea typeface="+mn-ea"/>
                <a:cs typeface="+mn-cs"/>
              </a:rPr>
              <a:t> LLC</a:t>
            </a:r>
          </a:p>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a:t>
            </a:r>
            <a:r>
              <a:rPr kumimoji="0" lang="es-CL" sz="1200" b="0" i="0" u="none" strike="noStrike" kern="1200" cap="none" spc="0" normalizeH="0" baseline="0" noProof="0" dirty="0" err="1">
                <a:ln>
                  <a:noFill/>
                </a:ln>
                <a:solidFill>
                  <a:prstClr val="black"/>
                </a:solidFill>
                <a:effectLst/>
                <a:uLnTx/>
                <a:uFillTx/>
                <a:latin typeface="Calibri"/>
                <a:ea typeface="+mn-ea"/>
                <a:cs typeface="+mn-cs"/>
              </a:rPr>
              <a:t>Disregarded</a:t>
            </a:r>
            <a:r>
              <a:rPr kumimoji="0" lang="es-CL" sz="1200" b="0" i="0" u="none" strike="noStrike" kern="1200" cap="none" spc="0" normalizeH="0" baseline="0" noProof="0" dirty="0">
                <a:ln>
                  <a:noFill/>
                </a:ln>
                <a:solidFill>
                  <a:prstClr val="black"/>
                </a:solidFill>
                <a:effectLst/>
                <a:uLnTx/>
                <a:uFillTx/>
                <a:latin typeface="Calibri"/>
                <a:ea typeface="+mn-ea"/>
                <a:cs typeface="+mn-cs"/>
              </a:rPr>
              <a:t>)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Rectangle 18">
            <a:extLst>
              <a:ext uri="{FF2B5EF4-FFF2-40B4-BE49-F238E27FC236}">
                <a16:creationId xmlns:a16="http://schemas.microsoft.com/office/drawing/2014/main" id="{449DC8DF-D712-A263-15B7-416F22D7AB33}"/>
              </a:ext>
            </a:extLst>
          </p:cNvPr>
          <p:cNvSpPr/>
          <p:nvPr/>
        </p:nvSpPr>
        <p:spPr>
          <a:xfrm>
            <a:off x="5844330" y="3866915"/>
            <a:ext cx="507795" cy="23308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100%</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21" name="Straight Arrow Connector 20">
            <a:extLst>
              <a:ext uri="{FF2B5EF4-FFF2-40B4-BE49-F238E27FC236}">
                <a16:creationId xmlns:a16="http://schemas.microsoft.com/office/drawing/2014/main" id="{D94516AC-FBDD-0B72-AD09-F2E2EFF5BE53}"/>
              </a:ext>
            </a:extLst>
          </p:cNvPr>
          <p:cNvCxnSpPr>
            <a:cxnSpLocks/>
          </p:cNvCxnSpPr>
          <p:nvPr/>
        </p:nvCxnSpPr>
        <p:spPr>
          <a:xfrm>
            <a:off x="5460312" y="2007409"/>
            <a:ext cx="637915" cy="122707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3" name="Rectangle 22">
            <a:extLst>
              <a:ext uri="{FF2B5EF4-FFF2-40B4-BE49-F238E27FC236}">
                <a16:creationId xmlns:a16="http://schemas.microsoft.com/office/drawing/2014/main" id="{857FA50F-EF2F-3510-06D8-8B13E167294F}"/>
              </a:ext>
            </a:extLst>
          </p:cNvPr>
          <p:cNvSpPr/>
          <p:nvPr/>
        </p:nvSpPr>
        <p:spPr>
          <a:xfrm>
            <a:off x="6352125" y="2398560"/>
            <a:ext cx="507795" cy="23308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50%</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4" name="Rectangle 23">
            <a:extLst>
              <a:ext uri="{FF2B5EF4-FFF2-40B4-BE49-F238E27FC236}">
                <a16:creationId xmlns:a16="http://schemas.microsoft.com/office/drawing/2014/main" id="{E1EC127F-7336-38A9-CCEE-A7CD7053D4D5}"/>
              </a:ext>
            </a:extLst>
          </p:cNvPr>
          <p:cNvSpPr/>
          <p:nvPr/>
        </p:nvSpPr>
        <p:spPr>
          <a:xfrm>
            <a:off x="5460312" y="2398560"/>
            <a:ext cx="507795" cy="23308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50%</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29" name="Straight Arrow Connector 28">
            <a:extLst>
              <a:ext uri="{FF2B5EF4-FFF2-40B4-BE49-F238E27FC236}">
                <a16:creationId xmlns:a16="http://schemas.microsoft.com/office/drawing/2014/main" id="{DF2C735C-724D-5D0B-EF8B-2B032A4F5274}"/>
              </a:ext>
            </a:extLst>
          </p:cNvPr>
          <p:cNvCxnSpPr>
            <a:cxnSpLocks/>
          </p:cNvCxnSpPr>
          <p:nvPr/>
        </p:nvCxnSpPr>
        <p:spPr>
          <a:xfrm>
            <a:off x="6089453" y="4728351"/>
            <a:ext cx="0" cy="3211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32" name="Graphic 31" descr="Production outline">
            <a:extLst>
              <a:ext uri="{FF2B5EF4-FFF2-40B4-BE49-F238E27FC236}">
                <a16:creationId xmlns:a16="http://schemas.microsoft.com/office/drawing/2014/main" id="{831C4911-DFE0-A9C2-9765-1EA30E683E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37021" y="4991124"/>
            <a:ext cx="643560" cy="643560"/>
          </a:xfrm>
          <a:prstGeom prst="rect">
            <a:avLst/>
          </a:prstGeom>
        </p:spPr>
      </p:pic>
      <p:pic>
        <p:nvPicPr>
          <p:cNvPr id="34" name="Graphic 33" descr="Man outline">
            <a:extLst>
              <a:ext uri="{FF2B5EF4-FFF2-40B4-BE49-F238E27FC236}">
                <a16:creationId xmlns:a16="http://schemas.microsoft.com/office/drawing/2014/main" id="{4B9C0C54-54D7-859B-AF2F-8F7CED86565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43881" y="1484819"/>
            <a:ext cx="564931" cy="564931"/>
          </a:xfrm>
          <a:prstGeom prst="rect">
            <a:avLst/>
          </a:prstGeom>
        </p:spPr>
      </p:pic>
      <p:sp>
        <p:nvSpPr>
          <p:cNvPr id="37" name="Rectangle 36">
            <a:extLst>
              <a:ext uri="{FF2B5EF4-FFF2-40B4-BE49-F238E27FC236}">
                <a16:creationId xmlns:a16="http://schemas.microsoft.com/office/drawing/2014/main" id="{D2BD64EC-F3DE-5319-6AB4-CD9286514D3A}"/>
              </a:ext>
            </a:extLst>
          </p:cNvPr>
          <p:cNvSpPr/>
          <p:nvPr/>
        </p:nvSpPr>
        <p:spPr>
          <a:xfrm>
            <a:off x="6191111" y="1528824"/>
            <a:ext cx="1528692" cy="4769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US </a:t>
            </a:r>
            <a:r>
              <a:rPr kumimoji="0" lang="es-CL" sz="1100" b="0" i="0" u="none" strike="noStrike" kern="1200" cap="none" spc="0" normalizeH="0" baseline="0" noProof="0" dirty="0" err="1">
                <a:ln>
                  <a:noFill/>
                </a:ln>
                <a:solidFill>
                  <a:prstClr val="black"/>
                </a:solidFill>
                <a:effectLst/>
                <a:uLnTx/>
                <a:uFillTx/>
                <a:latin typeface="Calibri"/>
                <a:ea typeface="+mn-ea"/>
                <a:cs typeface="+mn-cs"/>
              </a:rPr>
              <a:t>Corporation</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38" name="Arrow: Curved Left 37">
            <a:extLst>
              <a:ext uri="{FF2B5EF4-FFF2-40B4-BE49-F238E27FC236}">
                <a16:creationId xmlns:a16="http://schemas.microsoft.com/office/drawing/2014/main" id="{075F71D1-C642-1273-BAAF-F34242B4A00A}"/>
              </a:ext>
            </a:extLst>
          </p:cNvPr>
          <p:cNvSpPr/>
          <p:nvPr/>
        </p:nvSpPr>
        <p:spPr>
          <a:xfrm flipV="1">
            <a:off x="6889431" y="2005742"/>
            <a:ext cx="349095" cy="1467204"/>
          </a:xfrm>
          <a:prstGeom prst="curvedLeftArrow">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39" name="Picture 38">
            <a:extLst>
              <a:ext uri="{FF2B5EF4-FFF2-40B4-BE49-F238E27FC236}">
                <a16:creationId xmlns:a16="http://schemas.microsoft.com/office/drawing/2014/main" id="{417824AA-53D6-93EE-E63B-8A3E83113479}"/>
              </a:ext>
            </a:extLst>
          </p:cNvPr>
          <p:cNvPicPr>
            <a:picLocks noChangeAspect="1"/>
          </p:cNvPicPr>
          <p:nvPr/>
        </p:nvPicPr>
        <p:blipFill>
          <a:blip r:embed="rId7"/>
          <a:stretch>
            <a:fillRect/>
          </a:stretch>
        </p:blipFill>
        <p:spPr>
          <a:xfrm flipH="1">
            <a:off x="5012100" y="1895247"/>
            <a:ext cx="351942" cy="1652719"/>
          </a:xfrm>
          <a:prstGeom prst="rect">
            <a:avLst/>
          </a:prstGeom>
        </p:spPr>
      </p:pic>
      <p:sp>
        <p:nvSpPr>
          <p:cNvPr id="40" name="Oval 39">
            <a:extLst>
              <a:ext uri="{FF2B5EF4-FFF2-40B4-BE49-F238E27FC236}">
                <a16:creationId xmlns:a16="http://schemas.microsoft.com/office/drawing/2014/main" id="{6CDCAC28-1B41-81E1-9251-EF869A934239}"/>
              </a:ext>
            </a:extLst>
          </p:cNvPr>
          <p:cNvSpPr/>
          <p:nvPr/>
        </p:nvSpPr>
        <p:spPr>
          <a:xfrm>
            <a:off x="4675444" y="2592314"/>
            <a:ext cx="784868" cy="41857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800" b="0" i="0" u="none" strike="noStrike" kern="1200" cap="none" spc="0" normalizeH="0" baseline="0" noProof="0" dirty="0">
                <a:ln>
                  <a:noFill/>
                </a:ln>
                <a:solidFill>
                  <a:prstClr val="black"/>
                </a:solidFill>
                <a:effectLst/>
                <a:uLnTx/>
                <a:uFillTx/>
                <a:latin typeface="Calibri"/>
                <a:ea typeface="+mn-ea"/>
                <a:cs typeface="+mn-cs"/>
              </a:rPr>
              <a:t>Net </a:t>
            </a:r>
            <a:r>
              <a:rPr kumimoji="0" lang="es-CL" sz="800" b="0" i="0" u="none" strike="noStrike" kern="1200" cap="none" spc="0" normalizeH="0" baseline="0" noProof="0" dirty="0" err="1">
                <a:ln>
                  <a:noFill/>
                </a:ln>
                <a:solidFill>
                  <a:prstClr val="black"/>
                </a:solidFill>
                <a:effectLst/>
                <a:uLnTx/>
                <a:uFillTx/>
                <a:latin typeface="Calibri"/>
                <a:ea typeface="+mn-ea"/>
                <a:cs typeface="+mn-cs"/>
              </a:rPr>
              <a:t>Income</a:t>
            </a:r>
            <a:r>
              <a:rPr kumimoji="0" lang="es-CL" sz="800" b="0" i="0" u="none" strike="noStrike" kern="1200" cap="none" spc="0" normalizeH="0" baseline="0" noProof="0" dirty="0">
                <a:ln>
                  <a:noFill/>
                </a:ln>
                <a:solidFill>
                  <a:prstClr val="black"/>
                </a:solidFill>
                <a:effectLst/>
                <a:uLnTx/>
                <a:uFillTx/>
                <a:latin typeface="Calibri"/>
                <a:ea typeface="+mn-ea"/>
                <a:cs typeface="+mn-cs"/>
              </a:rPr>
              <a:t> </a:t>
            </a:r>
            <a:r>
              <a:rPr kumimoji="0" lang="es-CL" sz="800" b="0" i="0" u="none" strike="noStrike" kern="1200" cap="none" spc="0" normalizeH="0" baseline="0" noProof="0" dirty="0" err="1">
                <a:ln>
                  <a:noFill/>
                </a:ln>
                <a:solidFill>
                  <a:prstClr val="black"/>
                </a:solidFill>
                <a:effectLst/>
                <a:uLnTx/>
                <a:uFillTx/>
                <a:latin typeface="Calibri"/>
                <a:ea typeface="+mn-ea"/>
                <a:cs typeface="+mn-cs"/>
              </a:rPr>
              <a:t>or</a:t>
            </a:r>
            <a:r>
              <a:rPr kumimoji="0" lang="es-CL" sz="800" b="0" i="0" u="none" strike="noStrike" kern="1200" cap="none" spc="0" normalizeH="0" baseline="0" noProof="0" dirty="0">
                <a:ln>
                  <a:noFill/>
                </a:ln>
                <a:solidFill>
                  <a:prstClr val="black"/>
                </a:solidFill>
                <a:effectLst/>
                <a:uLnTx/>
                <a:uFillTx/>
                <a:latin typeface="Calibri"/>
                <a:ea typeface="+mn-ea"/>
                <a:cs typeface="+mn-cs"/>
              </a:rPr>
              <a:t> </a:t>
            </a:r>
            <a:r>
              <a:rPr kumimoji="0" lang="es-CL" sz="800" b="0" i="0" u="none" strike="noStrike" kern="1200" cap="none" spc="0" normalizeH="0" baseline="0" noProof="0" dirty="0" err="1">
                <a:ln>
                  <a:noFill/>
                </a:ln>
                <a:solidFill>
                  <a:prstClr val="black"/>
                </a:solidFill>
                <a:effectLst/>
                <a:uLnTx/>
                <a:uFillTx/>
                <a:latin typeface="Calibri"/>
                <a:ea typeface="+mn-ea"/>
                <a:cs typeface="+mn-cs"/>
              </a:rPr>
              <a:t>Loss</a:t>
            </a:r>
            <a:endParaRPr kumimoji="0" lang="es-CL" sz="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1" name="Oval 40">
            <a:extLst>
              <a:ext uri="{FF2B5EF4-FFF2-40B4-BE49-F238E27FC236}">
                <a16:creationId xmlns:a16="http://schemas.microsoft.com/office/drawing/2014/main" id="{25D9B73B-8C5D-E1F7-CE89-4BEF451C4FDF}"/>
              </a:ext>
            </a:extLst>
          </p:cNvPr>
          <p:cNvSpPr/>
          <p:nvPr/>
        </p:nvSpPr>
        <p:spPr>
          <a:xfrm>
            <a:off x="6859920" y="2608590"/>
            <a:ext cx="768016" cy="42579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800" b="0" i="0" u="none" strike="noStrike" kern="1200" cap="none" spc="0" normalizeH="0" baseline="0" noProof="0" dirty="0">
                <a:ln>
                  <a:noFill/>
                </a:ln>
                <a:solidFill>
                  <a:prstClr val="black"/>
                </a:solidFill>
                <a:effectLst/>
                <a:uLnTx/>
                <a:uFillTx/>
                <a:latin typeface="Calibri"/>
                <a:ea typeface="+mn-ea"/>
                <a:cs typeface="+mn-cs"/>
              </a:rPr>
              <a:t>Net </a:t>
            </a:r>
            <a:r>
              <a:rPr kumimoji="0" lang="es-CL" sz="800" b="0" i="0" u="none" strike="noStrike" kern="1200" cap="none" spc="0" normalizeH="0" baseline="0" noProof="0" dirty="0" err="1">
                <a:ln>
                  <a:noFill/>
                </a:ln>
                <a:solidFill>
                  <a:prstClr val="black"/>
                </a:solidFill>
                <a:effectLst/>
                <a:uLnTx/>
                <a:uFillTx/>
                <a:latin typeface="Calibri"/>
                <a:ea typeface="+mn-ea"/>
                <a:cs typeface="+mn-cs"/>
              </a:rPr>
              <a:t>Income</a:t>
            </a:r>
            <a:r>
              <a:rPr kumimoji="0" lang="es-CL" sz="800" b="0" i="0" u="none" strike="noStrike" kern="1200" cap="none" spc="0" normalizeH="0" baseline="0" noProof="0" dirty="0">
                <a:ln>
                  <a:noFill/>
                </a:ln>
                <a:solidFill>
                  <a:prstClr val="black"/>
                </a:solidFill>
                <a:effectLst/>
                <a:uLnTx/>
                <a:uFillTx/>
                <a:latin typeface="Calibri"/>
                <a:ea typeface="+mn-ea"/>
                <a:cs typeface="+mn-cs"/>
              </a:rPr>
              <a:t> </a:t>
            </a:r>
            <a:r>
              <a:rPr kumimoji="0" lang="es-CL" sz="800" b="0" i="0" u="none" strike="noStrike" kern="1200" cap="none" spc="0" normalizeH="0" baseline="0" noProof="0" dirty="0" err="1">
                <a:ln>
                  <a:noFill/>
                </a:ln>
                <a:solidFill>
                  <a:prstClr val="black"/>
                </a:solidFill>
                <a:effectLst/>
                <a:uLnTx/>
                <a:uFillTx/>
                <a:latin typeface="Calibri"/>
                <a:ea typeface="+mn-ea"/>
                <a:cs typeface="+mn-cs"/>
              </a:rPr>
              <a:t>or</a:t>
            </a:r>
            <a:r>
              <a:rPr kumimoji="0" lang="es-CL" sz="800" b="0" i="0" u="none" strike="noStrike" kern="1200" cap="none" spc="0" normalizeH="0" baseline="0" noProof="0" dirty="0">
                <a:ln>
                  <a:noFill/>
                </a:ln>
                <a:solidFill>
                  <a:prstClr val="black"/>
                </a:solidFill>
                <a:effectLst/>
                <a:uLnTx/>
                <a:uFillTx/>
                <a:latin typeface="Calibri"/>
                <a:ea typeface="+mn-ea"/>
                <a:cs typeface="+mn-cs"/>
              </a:rPr>
              <a:t> </a:t>
            </a:r>
            <a:r>
              <a:rPr kumimoji="0" lang="es-CL" sz="800" b="0" i="0" u="none" strike="noStrike" kern="1200" cap="none" spc="0" normalizeH="0" baseline="0" noProof="0" dirty="0" err="1">
                <a:ln>
                  <a:noFill/>
                </a:ln>
                <a:solidFill>
                  <a:prstClr val="black"/>
                </a:solidFill>
                <a:effectLst/>
                <a:uLnTx/>
                <a:uFillTx/>
                <a:latin typeface="Calibri"/>
                <a:ea typeface="+mn-ea"/>
                <a:cs typeface="+mn-cs"/>
              </a:rPr>
              <a:t>Loss</a:t>
            </a:r>
            <a:endParaRPr kumimoji="0" lang="es-CL" sz="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2" name="Left Bracket 41">
            <a:extLst>
              <a:ext uri="{FF2B5EF4-FFF2-40B4-BE49-F238E27FC236}">
                <a16:creationId xmlns:a16="http://schemas.microsoft.com/office/drawing/2014/main" id="{A5F8B9AF-D0B3-2EEE-1872-E7E4C2DE0035}"/>
              </a:ext>
            </a:extLst>
          </p:cNvPr>
          <p:cNvSpPr/>
          <p:nvPr/>
        </p:nvSpPr>
        <p:spPr>
          <a:xfrm>
            <a:off x="4594699" y="2005742"/>
            <a:ext cx="206518" cy="2985382"/>
          </a:xfrm>
          <a:prstGeom prst="leftBracket">
            <a:avLst/>
          </a:prstGeom>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3" name="Rectangle 42">
            <a:extLst>
              <a:ext uri="{FF2B5EF4-FFF2-40B4-BE49-F238E27FC236}">
                <a16:creationId xmlns:a16="http://schemas.microsoft.com/office/drawing/2014/main" id="{0C68D2EE-274A-6E5B-37DD-7DF6F3B4CFA7}"/>
              </a:ext>
            </a:extLst>
          </p:cNvPr>
          <p:cNvSpPr/>
          <p:nvPr/>
        </p:nvSpPr>
        <p:spPr>
          <a:xfrm>
            <a:off x="4340801" y="3376770"/>
            <a:ext cx="575029" cy="32865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No Tax</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44" name="Left Bracket 43">
            <a:extLst>
              <a:ext uri="{FF2B5EF4-FFF2-40B4-BE49-F238E27FC236}">
                <a16:creationId xmlns:a16="http://schemas.microsoft.com/office/drawing/2014/main" id="{8D860D24-AFBE-0076-4062-584646F9A6EC}"/>
              </a:ext>
            </a:extLst>
          </p:cNvPr>
          <p:cNvSpPr/>
          <p:nvPr/>
        </p:nvSpPr>
        <p:spPr>
          <a:xfrm>
            <a:off x="4609709" y="1528824"/>
            <a:ext cx="112623" cy="412333"/>
          </a:xfrm>
          <a:prstGeom prst="leftBracket">
            <a:avLst/>
          </a:prstGeom>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5" name="Rectangle 44">
            <a:extLst>
              <a:ext uri="{FF2B5EF4-FFF2-40B4-BE49-F238E27FC236}">
                <a16:creationId xmlns:a16="http://schemas.microsoft.com/office/drawing/2014/main" id="{EEB29664-7707-1ED3-48DB-FF9D58D63B2F}"/>
              </a:ext>
            </a:extLst>
          </p:cNvPr>
          <p:cNvSpPr/>
          <p:nvPr/>
        </p:nvSpPr>
        <p:spPr>
          <a:xfrm>
            <a:off x="4393573" y="1673336"/>
            <a:ext cx="432272" cy="149465"/>
          </a:xfrm>
          <a:prstGeom prst="rect">
            <a:avLst/>
          </a:prstGeom>
          <a:solidFill>
            <a:schemeClr val="tx2">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Tax</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46" name="Content Placeholder 2">
            <a:extLst>
              <a:ext uri="{FF2B5EF4-FFF2-40B4-BE49-F238E27FC236}">
                <a16:creationId xmlns:a16="http://schemas.microsoft.com/office/drawing/2014/main" id="{E393C10B-4A4A-02CA-D11F-13173F3C1D28}"/>
              </a:ext>
            </a:extLst>
          </p:cNvPr>
          <p:cNvSpPr>
            <a:spLocks noGrp="1"/>
          </p:cNvSpPr>
          <p:nvPr>
            <p:ph sz="half" idx="1"/>
          </p:nvPr>
        </p:nvSpPr>
        <p:spPr>
          <a:xfrm>
            <a:off x="374670" y="1319336"/>
            <a:ext cx="3575004" cy="4938963"/>
          </a:xfrm>
        </p:spPr>
        <p:txBody>
          <a:bodyPr/>
          <a:lstStyle/>
          <a:p>
            <a:pPr algn="just"/>
            <a:r>
              <a:rPr lang="es-CL" sz="1600" dirty="0"/>
              <a:t>En esta estructura, la Single-</a:t>
            </a:r>
            <a:r>
              <a:rPr lang="es-CL" sz="1600" dirty="0" err="1"/>
              <a:t>Member</a:t>
            </a:r>
            <a:r>
              <a:rPr lang="es-CL" sz="1600" dirty="0"/>
              <a:t> LLC, además de no pagar impuestos no tiene que presentar declaración de tributaria (tax </a:t>
            </a:r>
            <a:r>
              <a:rPr lang="es-CL" sz="1600" dirty="0" err="1"/>
              <a:t>return</a:t>
            </a:r>
            <a:r>
              <a:rPr lang="es-CL" sz="1600" dirty="0"/>
              <a:t>). </a:t>
            </a:r>
          </a:p>
          <a:p>
            <a:pPr algn="just"/>
            <a:r>
              <a:rPr lang="es-CL" sz="1600" dirty="0"/>
              <a:t>Los ingresos o pérdidas que se generan a nivel de la Single-</a:t>
            </a:r>
            <a:r>
              <a:rPr lang="es-CL" sz="1600" dirty="0" err="1"/>
              <a:t>Member</a:t>
            </a:r>
            <a:r>
              <a:rPr lang="es-CL" sz="1600" dirty="0"/>
              <a:t> LLC se reportan en el tax </a:t>
            </a:r>
            <a:r>
              <a:rPr lang="es-CL" sz="1600" dirty="0" err="1"/>
              <a:t>return</a:t>
            </a:r>
            <a:r>
              <a:rPr lang="es-CL" sz="1600" dirty="0"/>
              <a:t> de la Multi-</a:t>
            </a:r>
            <a:r>
              <a:rPr lang="es-CL" sz="1600" dirty="0" err="1"/>
              <a:t>Member</a:t>
            </a:r>
            <a:r>
              <a:rPr lang="es-CL" sz="1600" dirty="0"/>
              <a:t> LLC (</a:t>
            </a:r>
            <a:r>
              <a:rPr lang="es-CL" sz="1600" dirty="0" err="1"/>
              <a:t>Form</a:t>
            </a:r>
            <a:r>
              <a:rPr lang="es-CL" sz="1600" dirty="0"/>
              <a:t> 1065), que a su vez, traspasa las pérdidas o ganancias a sus socios (Schedule K-1). </a:t>
            </a:r>
          </a:p>
          <a:p>
            <a:pPr algn="just"/>
            <a:r>
              <a:rPr lang="es-CL" sz="1600" dirty="0"/>
              <a:t>La persona natural y la corporación son quienes declaran las ganancias o pérdidas, en sus respectivas declaraciones tributarias (</a:t>
            </a:r>
            <a:r>
              <a:rPr lang="es-CL" sz="1600" dirty="0" err="1"/>
              <a:t>Form</a:t>
            </a:r>
            <a:r>
              <a:rPr lang="es-CL" sz="1600" dirty="0"/>
              <a:t> 1040 personas naturales y </a:t>
            </a:r>
            <a:r>
              <a:rPr lang="es-CL" sz="1600" dirty="0" err="1"/>
              <a:t>Form</a:t>
            </a:r>
            <a:r>
              <a:rPr lang="es-CL" sz="1600" dirty="0"/>
              <a:t> 1120 corporaciones).</a:t>
            </a:r>
          </a:p>
        </p:txBody>
      </p:sp>
    </p:spTree>
    <p:extLst>
      <p:ext uri="{BB962C8B-B14F-4D97-AF65-F5344CB8AC3E}">
        <p14:creationId xmlns:p14="http://schemas.microsoft.com/office/powerpoint/2010/main" val="3875283899"/>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2704E-A2E7-7401-126D-CEE2A463C0E6}"/>
              </a:ext>
            </a:extLst>
          </p:cNvPr>
          <p:cNvSpPr>
            <a:spLocks noGrp="1"/>
          </p:cNvSpPr>
          <p:nvPr>
            <p:ph type="title"/>
          </p:nvPr>
        </p:nvSpPr>
        <p:spPr>
          <a:xfrm>
            <a:off x="759416" y="168211"/>
            <a:ext cx="7927383" cy="1143000"/>
          </a:xfrm>
        </p:spPr>
        <p:txBody>
          <a:bodyPr/>
          <a:lstStyle/>
          <a:p>
            <a:r>
              <a:rPr lang="en-US" sz="3200" b="1" dirty="0"/>
              <a:t>SISTEMA TRIBUTARIO DE ESTADOS UNIDOS DESINTEGRADO</a:t>
            </a:r>
          </a:p>
        </p:txBody>
      </p:sp>
      <p:sp>
        <p:nvSpPr>
          <p:cNvPr id="5" name="Slide Number Placeholder 4">
            <a:extLst>
              <a:ext uri="{FF2B5EF4-FFF2-40B4-BE49-F238E27FC236}">
                <a16:creationId xmlns:a16="http://schemas.microsoft.com/office/drawing/2014/main" id="{6193ACAF-DED2-A069-88BA-00BA2C36AA71}"/>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14</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cxnSp>
        <p:nvCxnSpPr>
          <p:cNvPr id="9" name="Straight Arrow Connector 8">
            <a:extLst>
              <a:ext uri="{FF2B5EF4-FFF2-40B4-BE49-F238E27FC236}">
                <a16:creationId xmlns:a16="http://schemas.microsoft.com/office/drawing/2014/main" id="{4BF0DAEB-FB28-A9A1-E48B-ED8900A89FD0}"/>
              </a:ext>
            </a:extLst>
          </p:cNvPr>
          <p:cNvCxnSpPr>
            <a:cxnSpLocks/>
          </p:cNvCxnSpPr>
          <p:nvPr/>
        </p:nvCxnSpPr>
        <p:spPr>
          <a:xfrm>
            <a:off x="5611969" y="2897650"/>
            <a:ext cx="0" cy="80777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2" name="Picture 2" descr="Bandera de los Estados Unidos">
            <a:extLst>
              <a:ext uri="{FF2B5EF4-FFF2-40B4-BE49-F238E27FC236}">
                <a16:creationId xmlns:a16="http://schemas.microsoft.com/office/drawing/2014/main" id="{304B4BD9-7FBA-0523-142B-1BB51450D2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5762" y="3530670"/>
            <a:ext cx="622631" cy="326881"/>
          </a:xfrm>
          <a:prstGeom prst="rect">
            <a:avLst/>
          </a:prstGeom>
          <a:noFill/>
          <a:extLst>
            <a:ext uri="{909E8E84-426E-40DD-AFC4-6F175D3DCCD1}">
              <a14:hiddenFill xmlns:a14="http://schemas.microsoft.com/office/drawing/2010/main">
                <a:solidFill>
                  <a:srgbClr val="FFFFFF"/>
                </a:solidFill>
              </a14:hiddenFill>
            </a:ext>
          </a:extLst>
        </p:spPr>
      </p:pic>
      <p:cxnSp>
        <p:nvCxnSpPr>
          <p:cNvPr id="29" name="Straight Arrow Connector 28">
            <a:extLst>
              <a:ext uri="{FF2B5EF4-FFF2-40B4-BE49-F238E27FC236}">
                <a16:creationId xmlns:a16="http://schemas.microsoft.com/office/drawing/2014/main" id="{DF2C735C-724D-5D0B-EF8B-2B032A4F5274}"/>
              </a:ext>
            </a:extLst>
          </p:cNvPr>
          <p:cNvCxnSpPr>
            <a:cxnSpLocks/>
          </p:cNvCxnSpPr>
          <p:nvPr/>
        </p:nvCxnSpPr>
        <p:spPr>
          <a:xfrm>
            <a:off x="6059019" y="4194615"/>
            <a:ext cx="0" cy="75021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32" name="Graphic 31" descr="Production outline">
            <a:extLst>
              <a:ext uri="{FF2B5EF4-FFF2-40B4-BE49-F238E27FC236}">
                <a16:creationId xmlns:a16="http://schemas.microsoft.com/office/drawing/2014/main" id="{831C4911-DFE0-A9C2-9765-1EA30E683E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06456" y="4901422"/>
            <a:ext cx="643560" cy="643560"/>
          </a:xfrm>
          <a:prstGeom prst="rect">
            <a:avLst/>
          </a:prstGeom>
        </p:spPr>
      </p:pic>
      <p:pic>
        <p:nvPicPr>
          <p:cNvPr id="34" name="Graphic 33" descr="Man outline">
            <a:extLst>
              <a:ext uri="{FF2B5EF4-FFF2-40B4-BE49-F238E27FC236}">
                <a16:creationId xmlns:a16="http://schemas.microsoft.com/office/drawing/2014/main" id="{4B9C0C54-54D7-859B-AF2F-8F7CED86565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44030" y="2339333"/>
            <a:ext cx="564931" cy="564931"/>
          </a:xfrm>
          <a:prstGeom prst="rect">
            <a:avLst/>
          </a:prstGeom>
        </p:spPr>
      </p:pic>
      <p:sp>
        <p:nvSpPr>
          <p:cNvPr id="37" name="Rectangle 36">
            <a:extLst>
              <a:ext uri="{FF2B5EF4-FFF2-40B4-BE49-F238E27FC236}">
                <a16:creationId xmlns:a16="http://schemas.microsoft.com/office/drawing/2014/main" id="{D2BD64EC-F3DE-5319-6AB4-CD9286514D3A}"/>
              </a:ext>
            </a:extLst>
          </p:cNvPr>
          <p:cNvSpPr/>
          <p:nvPr/>
        </p:nvSpPr>
        <p:spPr>
          <a:xfrm>
            <a:off x="5294673" y="3717696"/>
            <a:ext cx="1528692" cy="4769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US </a:t>
            </a:r>
            <a:r>
              <a:rPr kumimoji="0" lang="es-CL" sz="1100" b="0" i="0" u="none" strike="noStrike" kern="1200" cap="none" spc="0" normalizeH="0" baseline="0" noProof="0" dirty="0" err="1">
                <a:ln>
                  <a:noFill/>
                </a:ln>
                <a:solidFill>
                  <a:prstClr val="black"/>
                </a:solidFill>
                <a:effectLst/>
                <a:uLnTx/>
                <a:uFillTx/>
                <a:latin typeface="Calibri"/>
                <a:ea typeface="+mn-ea"/>
                <a:cs typeface="+mn-cs"/>
              </a:rPr>
              <a:t>Corporation</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42" name="Left Bracket 41">
            <a:extLst>
              <a:ext uri="{FF2B5EF4-FFF2-40B4-BE49-F238E27FC236}">
                <a16:creationId xmlns:a16="http://schemas.microsoft.com/office/drawing/2014/main" id="{A5F8B9AF-D0B3-2EEE-1872-E7E4C2DE0035}"/>
              </a:ext>
            </a:extLst>
          </p:cNvPr>
          <p:cNvSpPr/>
          <p:nvPr/>
        </p:nvSpPr>
        <p:spPr>
          <a:xfrm>
            <a:off x="4866647" y="3625516"/>
            <a:ext cx="206518" cy="689810"/>
          </a:xfrm>
          <a:prstGeom prst="leftBracket">
            <a:avLst/>
          </a:prstGeom>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3" name="Rectangle 42">
            <a:extLst>
              <a:ext uri="{FF2B5EF4-FFF2-40B4-BE49-F238E27FC236}">
                <a16:creationId xmlns:a16="http://schemas.microsoft.com/office/drawing/2014/main" id="{0C68D2EE-274A-6E5B-37DD-7DF6F3B4CFA7}"/>
              </a:ext>
            </a:extLst>
          </p:cNvPr>
          <p:cNvSpPr/>
          <p:nvPr/>
        </p:nvSpPr>
        <p:spPr>
          <a:xfrm>
            <a:off x="4572000" y="3859891"/>
            <a:ext cx="541663" cy="3347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Tax 21%</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44" name="Left Bracket 43">
            <a:extLst>
              <a:ext uri="{FF2B5EF4-FFF2-40B4-BE49-F238E27FC236}">
                <a16:creationId xmlns:a16="http://schemas.microsoft.com/office/drawing/2014/main" id="{8D860D24-AFBE-0076-4062-584646F9A6EC}"/>
              </a:ext>
            </a:extLst>
          </p:cNvPr>
          <p:cNvSpPr/>
          <p:nvPr/>
        </p:nvSpPr>
        <p:spPr>
          <a:xfrm>
            <a:off x="4868962" y="2332719"/>
            <a:ext cx="178078" cy="689810"/>
          </a:xfrm>
          <a:prstGeom prst="leftBracket">
            <a:avLst/>
          </a:prstGeom>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6" name="Content Placeholder 2">
            <a:extLst>
              <a:ext uri="{FF2B5EF4-FFF2-40B4-BE49-F238E27FC236}">
                <a16:creationId xmlns:a16="http://schemas.microsoft.com/office/drawing/2014/main" id="{E393C10B-4A4A-02CA-D11F-13173F3C1D28}"/>
              </a:ext>
            </a:extLst>
          </p:cNvPr>
          <p:cNvSpPr>
            <a:spLocks noGrp="1"/>
          </p:cNvSpPr>
          <p:nvPr>
            <p:ph sz="half" idx="1"/>
          </p:nvPr>
        </p:nvSpPr>
        <p:spPr>
          <a:xfrm>
            <a:off x="317763" y="1686521"/>
            <a:ext cx="3575004" cy="4112700"/>
          </a:xfrm>
        </p:spPr>
        <p:txBody>
          <a:bodyPr/>
          <a:lstStyle/>
          <a:p>
            <a:pPr algn="just"/>
            <a:r>
              <a:rPr lang="es-CL" sz="1600" dirty="0"/>
              <a:t>En esta estructura, la corporación paga impuestos corporativos por el resultado de su operación, 21% tasa fija. </a:t>
            </a:r>
          </a:p>
          <a:p>
            <a:pPr algn="just"/>
            <a:endParaRPr lang="es-CL" sz="1600" dirty="0"/>
          </a:p>
          <a:p>
            <a:pPr algn="just"/>
            <a:r>
              <a:rPr lang="es-CL" sz="1600" dirty="0"/>
              <a:t>Cuando la corporación paga un dividendo a los accionistas, estos tienen que pagar impuestos por ese ingreso. </a:t>
            </a:r>
          </a:p>
          <a:p>
            <a:pPr algn="just"/>
            <a:endParaRPr lang="es-CL" sz="1600" dirty="0"/>
          </a:p>
          <a:p>
            <a:pPr algn="just"/>
            <a:r>
              <a:rPr lang="es-CL" sz="1600" dirty="0"/>
              <a:t>No hay crédito por los impuestos pagados a nivel corporativo, </a:t>
            </a:r>
            <a:r>
              <a:rPr lang="es-CL" sz="1600" u="sng" dirty="0"/>
              <a:t>sistema desintegrado. </a:t>
            </a:r>
          </a:p>
          <a:p>
            <a:pPr algn="just"/>
            <a:endParaRPr lang="es-CL" sz="1600" dirty="0"/>
          </a:p>
          <a:p>
            <a:pPr algn="just"/>
            <a:endParaRPr lang="es-CL" sz="1600" dirty="0"/>
          </a:p>
          <a:p>
            <a:pPr algn="just"/>
            <a:endParaRPr lang="es-CL" sz="1600" dirty="0"/>
          </a:p>
          <a:p>
            <a:pPr algn="just"/>
            <a:endParaRPr lang="es-CL" sz="1600" dirty="0"/>
          </a:p>
          <a:p>
            <a:pPr algn="just"/>
            <a:endParaRPr lang="es-CL" sz="1600" dirty="0"/>
          </a:p>
        </p:txBody>
      </p:sp>
      <p:cxnSp>
        <p:nvCxnSpPr>
          <p:cNvPr id="8" name="Straight Arrow Connector 7">
            <a:extLst>
              <a:ext uri="{FF2B5EF4-FFF2-40B4-BE49-F238E27FC236}">
                <a16:creationId xmlns:a16="http://schemas.microsoft.com/office/drawing/2014/main" id="{99177E2C-5B93-07C1-4D9C-B6C4FD6E81A6}"/>
              </a:ext>
            </a:extLst>
          </p:cNvPr>
          <p:cNvCxnSpPr>
            <a:cxnSpLocks/>
          </p:cNvCxnSpPr>
          <p:nvPr/>
        </p:nvCxnSpPr>
        <p:spPr>
          <a:xfrm>
            <a:off x="6059019" y="2897650"/>
            <a:ext cx="0" cy="80777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176AA8DA-13CD-0B5C-D161-767E3362303D}"/>
              </a:ext>
            </a:extLst>
          </p:cNvPr>
          <p:cNvCxnSpPr>
            <a:cxnSpLocks/>
          </p:cNvCxnSpPr>
          <p:nvPr/>
        </p:nvCxnSpPr>
        <p:spPr>
          <a:xfrm>
            <a:off x="6479332" y="2903637"/>
            <a:ext cx="0" cy="80777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5" name="Graphic 14" descr="Man outline">
            <a:extLst>
              <a:ext uri="{FF2B5EF4-FFF2-40B4-BE49-F238E27FC236}">
                <a16:creationId xmlns:a16="http://schemas.microsoft.com/office/drawing/2014/main" id="{2AA571D9-0748-0000-403B-2CA26637214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785517" y="2332719"/>
            <a:ext cx="564931" cy="564931"/>
          </a:xfrm>
          <a:prstGeom prst="rect">
            <a:avLst/>
          </a:prstGeom>
        </p:spPr>
      </p:pic>
      <p:pic>
        <p:nvPicPr>
          <p:cNvPr id="16" name="Graphic 15" descr="Man outline">
            <a:extLst>
              <a:ext uri="{FF2B5EF4-FFF2-40B4-BE49-F238E27FC236}">
                <a16:creationId xmlns:a16="http://schemas.microsoft.com/office/drawing/2014/main" id="{F75A5F3E-E927-A44D-DD83-AC6C7D4806F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193672" y="2339333"/>
            <a:ext cx="564931" cy="564931"/>
          </a:xfrm>
          <a:prstGeom prst="rect">
            <a:avLst/>
          </a:prstGeom>
        </p:spPr>
      </p:pic>
      <p:sp>
        <p:nvSpPr>
          <p:cNvPr id="18" name="Rectangle 17">
            <a:extLst>
              <a:ext uri="{FF2B5EF4-FFF2-40B4-BE49-F238E27FC236}">
                <a16:creationId xmlns:a16="http://schemas.microsoft.com/office/drawing/2014/main" id="{CC3E6B8E-EA98-0D2F-20FB-5E331D942E36}"/>
              </a:ext>
            </a:extLst>
          </p:cNvPr>
          <p:cNvSpPr/>
          <p:nvPr/>
        </p:nvSpPr>
        <p:spPr>
          <a:xfrm>
            <a:off x="4572000" y="2566500"/>
            <a:ext cx="541663" cy="33115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Tax 0-37%</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0" name="Right Bracket 19">
            <a:extLst>
              <a:ext uri="{FF2B5EF4-FFF2-40B4-BE49-F238E27FC236}">
                <a16:creationId xmlns:a16="http://schemas.microsoft.com/office/drawing/2014/main" id="{84160B77-23F6-DA55-CEB4-5731AD70C644}"/>
              </a:ext>
            </a:extLst>
          </p:cNvPr>
          <p:cNvSpPr/>
          <p:nvPr/>
        </p:nvSpPr>
        <p:spPr>
          <a:xfrm>
            <a:off x="6890084" y="2398295"/>
            <a:ext cx="185843" cy="2614863"/>
          </a:xfrm>
          <a:prstGeom prst="rightBracket">
            <a:avLst/>
          </a:prstGeom>
        </p:spPr>
        <p:style>
          <a:lnRef idx="2">
            <a:schemeClr val="accent2"/>
          </a:lnRef>
          <a:fillRef idx="0">
            <a:schemeClr val="accent2"/>
          </a:fillRef>
          <a:effectRef idx="1">
            <a:schemeClr val="accent2"/>
          </a:effectRef>
          <a:fontRef idx="minor">
            <a:schemeClr val="tx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2" name="Rectangle 21">
            <a:extLst>
              <a:ext uri="{FF2B5EF4-FFF2-40B4-BE49-F238E27FC236}">
                <a16:creationId xmlns:a16="http://schemas.microsoft.com/office/drawing/2014/main" id="{8EDDB9A9-C721-2DA6-C252-686E5E4D997D}"/>
              </a:ext>
            </a:extLst>
          </p:cNvPr>
          <p:cNvSpPr/>
          <p:nvPr/>
        </p:nvSpPr>
        <p:spPr>
          <a:xfrm>
            <a:off x="6583924" y="3372837"/>
            <a:ext cx="1110699" cy="197533"/>
          </a:xfrm>
          <a:prstGeom prst="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err="1">
                <a:ln>
                  <a:noFill/>
                </a:ln>
                <a:solidFill>
                  <a:prstClr val="black"/>
                </a:solidFill>
                <a:effectLst/>
                <a:uLnTx/>
                <a:uFillTx/>
                <a:latin typeface="Calibri"/>
                <a:ea typeface="+mn-ea"/>
                <a:cs typeface="+mn-cs"/>
              </a:rPr>
              <a:t>Double</a:t>
            </a:r>
            <a:r>
              <a:rPr kumimoji="0" lang="es-CL" sz="1100" b="0" i="0" u="none" strike="noStrike" kern="1200" cap="none" spc="0" normalizeH="0" baseline="0" noProof="0" dirty="0">
                <a:ln>
                  <a:noFill/>
                </a:ln>
                <a:solidFill>
                  <a:prstClr val="black"/>
                </a:solidFill>
                <a:effectLst/>
                <a:uLnTx/>
                <a:uFillTx/>
                <a:latin typeface="Calibri"/>
                <a:ea typeface="+mn-ea"/>
                <a:cs typeface="+mn-cs"/>
              </a:rPr>
              <a:t> </a:t>
            </a:r>
            <a:r>
              <a:rPr kumimoji="0" lang="es-CL" sz="1100" b="0" i="0" u="none" strike="noStrike" kern="1200" cap="none" spc="0" normalizeH="0" baseline="0" noProof="0" dirty="0" err="1">
                <a:ln>
                  <a:noFill/>
                </a:ln>
                <a:solidFill>
                  <a:prstClr val="black"/>
                </a:solidFill>
                <a:effectLst/>
                <a:uLnTx/>
                <a:uFillTx/>
                <a:latin typeface="Calibri"/>
                <a:ea typeface="+mn-ea"/>
                <a:cs typeface="+mn-cs"/>
              </a:rPr>
              <a:t>Taxation</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01538805"/>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2704E-A2E7-7401-126D-CEE2A463C0E6}"/>
              </a:ext>
            </a:extLst>
          </p:cNvPr>
          <p:cNvSpPr>
            <a:spLocks noGrp="1"/>
          </p:cNvSpPr>
          <p:nvPr>
            <p:ph type="title"/>
          </p:nvPr>
        </p:nvSpPr>
        <p:spPr>
          <a:xfrm>
            <a:off x="844504" y="168211"/>
            <a:ext cx="7842296" cy="1143000"/>
          </a:xfrm>
        </p:spPr>
        <p:txBody>
          <a:bodyPr/>
          <a:lstStyle/>
          <a:p>
            <a:r>
              <a:rPr lang="en-US" sz="3200" b="1" dirty="0"/>
              <a:t>SISTEMA TRIBUTARIO DE ESTADOS UNIDOS DESINTEGRADO</a:t>
            </a:r>
          </a:p>
        </p:txBody>
      </p:sp>
      <p:sp>
        <p:nvSpPr>
          <p:cNvPr id="5" name="Slide Number Placeholder 4">
            <a:extLst>
              <a:ext uri="{FF2B5EF4-FFF2-40B4-BE49-F238E27FC236}">
                <a16:creationId xmlns:a16="http://schemas.microsoft.com/office/drawing/2014/main" id="{6193ACAF-DED2-A069-88BA-00BA2C36AA71}"/>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15</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cxnSp>
        <p:nvCxnSpPr>
          <p:cNvPr id="9" name="Straight Arrow Connector 8">
            <a:extLst>
              <a:ext uri="{FF2B5EF4-FFF2-40B4-BE49-F238E27FC236}">
                <a16:creationId xmlns:a16="http://schemas.microsoft.com/office/drawing/2014/main" id="{4BF0DAEB-FB28-A9A1-E48B-ED8900A89FD0}"/>
              </a:ext>
            </a:extLst>
          </p:cNvPr>
          <p:cNvCxnSpPr>
            <a:cxnSpLocks/>
          </p:cNvCxnSpPr>
          <p:nvPr/>
        </p:nvCxnSpPr>
        <p:spPr>
          <a:xfrm>
            <a:off x="5379358" y="2920393"/>
            <a:ext cx="0" cy="80777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2" name="Picture 2" descr="Bandera de los Estados Unidos">
            <a:extLst>
              <a:ext uri="{FF2B5EF4-FFF2-40B4-BE49-F238E27FC236}">
                <a16:creationId xmlns:a16="http://schemas.microsoft.com/office/drawing/2014/main" id="{304B4BD9-7FBA-0523-142B-1BB51450D2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6287" y="3343459"/>
            <a:ext cx="622631" cy="326881"/>
          </a:xfrm>
          <a:prstGeom prst="rect">
            <a:avLst/>
          </a:prstGeom>
          <a:noFill/>
          <a:extLst>
            <a:ext uri="{909E8E84-426E-40DD-AFC4-6F175D3DCCD1}">
              <a14:hiddenFill xmlns:a14="http://schemas.microsoft.com/office/drawing/2010/main">
                <a:solidFill>
                  <a:srgbClr val="FFFFFF"/>
                </a:solidFill>
              </a14:hiddenFill>
            </a:ext>
          </a:extLst>
        </p:spPr>
      </p:pic>
      <p:cxnSp>
        <p:nvCxnSpPr>
          <p:cNvPr id="29" name="Straight Arrow Connector 28">
            <a:extLst>
              <a:ext uri="{FF2B5EF4-FFF2-40B4-BE49-F238E27FC236}">
                <a16:creationId xmlns:a16="http://schemas.microsoft.com/office/drawing/2014/main" id="{DF2C735C-724D-5D0B-EF8B-2B032A4F5274}"/>
              </a:ext>
            </a:extLst>
          </p:cNvPr>
          <p:cNvCxnSpPr>
            <a:cxnSpLocks/>
          </p:cNvCxnSpPr>
          <p:nvPr/>
        </p:nvCxnSpPr>
        <p:spPr>
          <a:xfrm>
            <a:off x="6059019" y="4194615"/>
            <a:ext cx="0" cy="75021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32" name="Graphic 31" descr="Production outline">
            <a:extLst>
              <a:ext uri="{FF2B5EF4-FFF2-40B4-BE49-F238E27FC236}">
                <a16:creationId xmlns:a16="http://schemas.microsoft.com/office/drawing/2014/main" id="{831C4911-DFE0-A9C2-9765-1EA30E683E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06456" y="4901422"/>
            <a:ext cx="643560" cy="643560"/>
          </a:xfrm>
          <a:prstGeom prst="rect">
            <a:avLst/>
          </a:prstGeom>
        </p:spPr>
      </p:pic>
      <p:sp>
        <p:nvSpPr>
          <p:cNvPr id="37" name="Rectangle 36">
            <a:extLst>
              <a:ext uri="{FF2B5EF4-FFF2-40B4-BE49-F238E27FC236}">
                <a16:creationId xmlns:a16="http://schemas.microsoft.com/office/drawing/2014/main" id="{D2BD64EC-F3DE-5319-6AB4-CD9286514D3A}"/>
              </a:ext>
            </a:extLst>
          </p:cNvPr>
          <p:cNvSpPr/>
          <p:nvPr/>
        </p:nvSpPr>
        <p:spPr>
          <a:xfrm>
            <a:off x="5294673" y="3717696"/>
            <a:ext cx="1528692" cy="4769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US </a:t>
            </a:r>
            <a:r>
              <a:rPr kumimoji="0" lang="es-CL" sz="1100" b="0" i="0" u="none" strike="noStrike" kern="1200" cap="none" spc="0" normalizeH="0" baseline="0" noProof="0" dirty="0" err="1">
                <a:ln>
                  <a:noFill/>
                </a:ln>
                <a:solidFill>
                  <a:prstClr val="black"/>
                </a:solidFill>
                <a:effectLst/>
                <a:uLnTx/>
                <a:uFillTx/>
                <a:latin typeface="Calibri"/>
                <a:ea typeface="+mn-ea"/>
                <a:cs typeface="+mn-cs"/>
              </a:rPr>
              <a:t>Corporation</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42" name="Left Bracket 41">
            <a:extLst>
              <a:ext uri="{FF2B5EF4-FFF2-40B4-BE49-F238E27FC236}">
                <a16:creationId xmlns:a16="http://schemas.microsoft.com/office/drawing/2014/main" id="{A5F8B9AF-D0B3-2EEE-1872-E7E4C2DE0035}"/>
              </a:ext>
            </a:extLst>
          </p:cNvPr>
          <p:cNvSpPr/>
          <p:nvPr/>
        </p:nvSpPr>
        <p:spPr>
          <a:xfrm>
            <a:off x="4561802" y="3565748"/>
            <a:ext cx="206518" cy="689810"/>
          </a:xfrm>
          <a:prstGeom prst="leftBracket">
            <a:avLst/>
          </a:prstGeom>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3" name="Rectangle 42">
            <a:extLst>
              <a:ext uri="{FF2B5EF4-FFF2-40B4-BE49-F238E27FC236}">
                <a16:creationId xmlns:a16="http://schemas.microsoft.com/office/drawing/2014/main" id="{0C68D2EE-274A-6E5B-37DD-7DF6F3B4CFA7}"/>
              </a:ext>
            </a:extLst>
          </p:cNvPr>
          <p:cNvSpPr/>
          <p:nvPr/>
        </p:nvSpPr>
        <p:spPr>
          <a:xfrm>
            <a:off x="4304561" y="3799529"/>
            <a:ext cx="494033" cy="2222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Tax</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44" name="Left Bracket 43">
            <a:extLst>
              <a:ext uri="{FF2B5EF4-FFF2-40B4-BE49-F238E27FC236}">
                <a16:creationId xmlns:a16="http://schemas.microsoft.com/office/drawing/2014/main" id="{8D860D24-AFBE-0076-4062-584646F9A6EC}"/>
              </a:ext>
            </a:extLst>
          </p:cNvPr>
          <p:cNvSpPr/>
          <p:nvPr/>
        </p:nvSpPr>
        <p:spPr>
          <a:xfrm>
            <a:off x="4572000" y="2436899"/>
            <a:ext cx="178078" cy="689810"/>
          </a:xfrm>
          <a:prstGeom prst="leftBracket">
            <a:avLst/>
          </a:prstGeom>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6" name="Content Placeholder 2">
            <a:extLst>
              <a:ext uri="{FF2B5EF4-FFF2-40B4-BE49-F238E27FC236}">
                <a16:creationId xmlns:a16="http://schemas.microsoft.com/office/drawing/2014/main" id="{E393C10B-4A4A-02CA-D11F-13173F3C1D28}"/>
              </a:ext>
            </a:extLst>
          </p:cNvPr>
          <p:cNvSpPr>
            <a:spLocks noGrp="1"/>
          </p:cNvSpPr>
          <p:nvPr>
            <p:ph sz="half" idx="1"/>
          </p:nvPr>
        </p:nvSpPr>
        <p:spPr>
          <a:xfrm>
            <a:off x="304854" y="1333936"/>
            <a:ext cx="3575004" cy="4211046"/>
          </a:xfrm>
        </p:spPr>
        <p:txBody>
          <a:bodyPr/>
          <a:lstStyle/>
          <a:p>
            <a:pPr algn="just"/>
            <a:r>
              <a:rPr lang="es-CL" sz="1600" dirty="0"/>
              <a:t>En esta estructura la Corporación paga impuestos corporativos por el resultado de su operación, 21% tasa fija. </a:t>
            </a:r>
          </a:p>
          <a:p>
            <a:pPr algn="just"/>
            <a:endParaRPr lang="es-CL" sz="1600" dirty="0"/>
          </a:p>
          <a:p>
            <a:pPr algn="just"/>
            <a:r>
              <a:rPr lang="es-CL" sz="1600" dirty="0"/>
              <a:t>Cuando la corporación paga un dividendo a los accionistas corporativos tienen que pagar impuestos por ese ingreso. </a:t>
            </a:r>
          </a:p>
          <a:p>
            <a:pPr algn="just"/>
            <a:endParaRPr lang="es-CL" sz="1600" dirty="0"/>
          </a:p>
          <a:p>
            <a:pPr algn="just"/>
            <a:r>
              <a:rPr lang="es-CL" sz="1600" dirty="0"/>
              <a:t>No hay crédito por los impuestos pagados a nivel corporativo, sistema desintegrado. Sin embargo, en este caso existen ciertas deducciones que se pueden tomar respecto a dividendos recibidos. </a:t>
            </a:r>
          </a:p>
          <a:p>
            <a:pPr algn="just"/>
            <a:endParaRPr lang="es-CL" sz="1600" dirty="0"/>
          </a:p>
          <a:p>
            <a:pPr algn="just"/>
            <a:endParaRPr lang="es-CL" sz="1600" dirty="0"/>
          </a:p>
          <a:p>
            <a:pPr algn="just"/>
            <a:endParaRPr lang="es-CL" sz="1600" dirty="0"/>
          </a:p>
        </p:txBody>
      </p:sp>
      <p:cxnSp>
        <p:nvCxnSpPr>
          <p:cNvPr id="14" name="Straight Arrow Connector 13">
            <a:extLst>
              <a:ext uri="{FF2B5EF4-FFF2-40B4-BE49-F238E27FC236}">
                <a16:creationId xmlns:a16="http://schemas.microsoft.com/office/drawing/2014/main" id="{176AA8DA-13CD-0B5C-D161-767E3362303D}"/>
              </a:ext>
            </a:extLst>
          </p:cNvPr>
          <p:cNvCxnSpPr>
            <a:cxnSpLocks/>
          </p:cNvCxnSpPr>
          <p:nvPr/>
        </p:nvCxnSpPr>
        <p:spPr>
          <a:xfrm>
            <a:off x="6736005" y="2920393"/>
            <a:ext cx="0" cy="80777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8" name="Rectangle 17">
            <a:extLst>
              <a:ext uri="{FF2B5EF4-FFF2-40B4-BE49-F238E27FC236}">
                <a16:creationId xmlns:a16="http://schemas.microsoft.com/office/drawing/2014/main" id="{CC3E6B8E-EA98-0D2F-20FB-5E331D942E36}"/>
              </a:ext>
            </a:extLst>
          </p:cNvPr>
          <p:cNvSpPr/>
          <p:nvPr/>
        </p:nvSpPr>
        <p:spPr>
          <a:xfrm>
            <a:off x="4309529" y="2663631"/>
            <a:ext cx="494033" cy="2222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Tax</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0" name="Right Bracket 19">
            <a:extLst>
              <a:ext uri="{FF2B5EF4-FFF2-40B4-BE49-F238E27FC236}">
                <a16:creationId xmlns:a16="http://schemas.microsoft.com/office/drawing/2014/main" id="{84160B77-23F6-DA55-CEB4-5731AD70C644}"/>
              </a:ext>
            </a:extLst>
          </p:cNvPr>
          <p:cNvSpPr/>
          <p:nvPr/>
        </p:nvSpPr>
        <p:spPr>
          <a:xfrm>
            <a:off x="7210230" y="2348497"/>
            <a:ext cx="185843" cy="2614863"/>
          </a:xfrm>
          <a:prstGeom prst="rightBracket">
            <a:avLst/>
          </a:prstGeom>
        </p:spPr>
        <p:style>
          <a:lnRef idx="2">
            <a:schemeClr val="accent2"/>
          </a:lnRef>
          <a:fillRef idx="0">
            <a:schemeClr val="accent2"/>
          </a:fillRef>
          <a:effectRef idx="1">
            <a:schemeClr val="accent2"/>
          </a:effectRef>
          <a:fontRef idx="minor">
            <a:schemeClr val="tx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2" name="Rectangle 21">
            <a:extLst>
              <a:ext uri="{FF2B5EF4-FFF2-40B4-BE49-F238E27FC236}">
                <a16:creationId xmlns:a16="http://schemas.microsoft.com/office/drawing/2014/main" id="{8EDDB9A9-C721-2DA6-C252-686E5E4D997D}"/>
              </a:ext>
            </a:extLst>
          </p:cNvPr>
          <p:cNvSpPr/>
          <p:nvPr/>
        </p:nvSpPr>
        <p:spPr>
          <a:xfrm>
            <a:off x="6840723" y="3379538"/>
            <a:ext cx="1110699" cy="197533"/>
          </a:xfrm>
          <a:prstGeom prst="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err="1">
                <a:ln>
                  <a:noFill/>
                </a:ln>
                <a:solidFill>
                  <a:prstClr val="black"/>
                </a:solidFill>
                <a:effectLst/>
                <a:uLnTx/>
                <a:uFillTx/>
                <a:latin typeface="Calibri"/>
                <a:ea typeface="+mn-ea"/>
                <a:cs typeface="+mn-cs"/>
              </a:rPr>
              <a:t>Double</a:t>
            </a:r>
            <a:r>
              <a:rPr kumimoji="0" lang="es-CL" sz="1100" b="0" i="0" u="none" strike="noStrike" kern="1200" cap="none" spc="0" normalizeH="0" baseline="0" noProof="0" dirty="0">
                <a:ln>
                  <a:noFill/>
                </a:ln>
                <a:solidFill>
                  <a:prstClr val="black"/>
                </a:solidFill>
                <a:effectLst/>
                <a:uLnTx/>
                <a:uFillTx/>
                <a:latin typeface="Calibri"/>
                <a:ea typeface="+mn-ea"/>
                <a:cs typeface="+mn-cs"/>
              </a:rPr>
              <a:t> </a:t>
            </a:r>
            <a:r>
              <a:rPr kumimoji="0" lang="es-CL" sz="1100" b="0" i="0" u="none" strike="noStrike" kern="1200" cap="none" spc="0" normalizeH="0" baseline="0" noProof="0" dirty="0" err="1">
                <a:ln>
                  <a:noFill/>
                </a:ln>
                <a:solidFill>
                  <a:prstClr val="black"/>
                </a:solidFill>
                <a:effectLst/>
                <a:uLnTx/>
                <a:uFillTx/>
                <a:latin typeface="Calibri"/>
                <a:ea typeface="+mn-ea"/>
                <a:cs typeface="+mn-cs"/>
              </a:rPr>
              <a:t>Taxation</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E75F775B-0F7F-507F-BEB9-11293B6578E2}"/>
              </a:ext>
            </a:extLst>
          </p:cNvPr>
          <p:cNvSpPr/>
          <p:nvPr/>
        </p:nvSpPr>
        <p:spPr>
          <a:xfrm>
            <a:off x="4913580" y="2632263"/>
            <a:ext cx="1062203" cy="28498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US </a:t>
            </a:r>
            <a:r>
              <a:rPr kumimoji="0" lang="es-CL" sz="1100" b="0" i="0" u="none" strike="noStrike" kern="1200" cap="none" spc="0" normalizeH="0" baseline="0" noProof="0" dirty="0" err="1">
                <a:ln>
                  <a:noFill/>
                </a:ln>
                <a:solidFill>
                  <a:prstClr val="black"/>
                </a:solidFill>
                <a:effectLst/>
                <a:uLnTx/>
                <a:uFillTx/>
                <a:latin typeface="Calibri"/>
                <a:ea typeface="+mn-ea"/>
                <a:cs typeface="+mn-cs"/>
              </a:rPr>
              <a:t>Corporation</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FFC21786-570B-478A-4C11-BF3A0AC62551}"/>
              </a:ext>
            </a:extLst>
          </p:cNvPr>
          <p:cNvSpPr/>
          <p:nvPr/>
        </p:nvSpPr>
        <p:spPr>
          <a:xfrm>
            <a:off x="6295396" y="2632264"/>
            <a:ext cx="1062201" cy="2881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100" b="0" i="0" u="none" strike="noStrike" kern="1200" cap="none" spc="0" normalizeH="0" baseline="0" noProof="0" dirty="0">
                <a:ln>
                  <a:noFill/>
                </a:ln>
                <a:solidFill>
                  <a:prstClr val="black"/>
                </a:solidFill>
                <a:effectLst/>
                <a:uLnTx/>
                <a:uFillTx/>
                <a:latin typeface="Calibri"/>
                <a:ea typeface="+mn-ea"/>
                <a:cs typeface="+mn-cs"/>
              </a:rPr>
              <a:t>US </a:t>
            </a:r>
            <a:r>
              <a:rPr kumimoji="0" lang="es-CL" sz="1100" b="0" i="0" u="none" strike="noStrike" kern="1200" cap="none" spc="0" normalizeH="0" baseline="0" noProof="0" dirty="0" err="1">
                <a:ln>
                  <a:noFill/>
                </a:ln>
                <a:solidFill>
                  <a:prstClr val="black"/>
                </a:solidFill>
                <a:effectLst/>
                <a:uLnTx/>
                <a:uFillTx/>
                <a:latin typeface="Calibri"/>
                <a:ea typeface="+mn-ea"/>
                <a:cs typeface="+mn-cs"/>
              </a:rPr>
              <a:t>Corporation</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67407386"/>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smtClean="0"/>
              <a:pPr>
                <a:spcAft>
                  <a:spcPts val="600"/>
                </a:spcAft>
              </a:pPr>
              <a:t>16</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16</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0" y="274638"/>
            <a:ext cx="9518754" cy="624772"/>
          </a:xfrm>
        </p:spPr>
        <p:txBody>
          <a:bodyPr>
            <a:noAutofit/>
          </a:bodyPr>
          <a:lstStyle/>
          <a:p>
            <a:r>
              <a:rPr lang="es-ES" sz="3200" b="1"/>
              <a:t>DIFERENCIAS CON OTROS CONVENIOS</a:t>
            </a:r>
            <a:endParaRPr lang="es-ES" sz="3200" b="1" dirty="0"/>
          </a:p>
        </p:txBody>
      </p:sp>
      <p:pic>
        <p:nvPicPr>
          <p:cNvPr id="2" name="Imagen 1">
            <a:extLst>
              <a:ext uri="{FF2B5EF4-FFF2-40B4-BE49-F238E27FC236}">
                <a16:creationId xmlns:a16="http://schemas.microsoft.com/office/drawing/2014/main" id="{BFE8E303-C694-191B-9182-F529A7A2C9A8}"/>
              </a:ext>
            </a:extLst>
          </p:cNvPr>
          <p:cNvPicPr>
            <a:picLocks noChangeAspect="1"/>
          </p:cNvPicPr>
          <p:nvPr/>
        </p:nvPicPr>
        <p:blipFill>
          <a:blip r:embed="rId2"/>
          <a:stretch>
            <a:fillRect/>
          </a:stretch>
        </p:blipFill>
        <p:spPr>
          <a:xfrm>
            <a:off x="660247" y="1136073"/>
            <a:ext cx="7820997" cy="4312227"/>
          </a:xfrm>
          <a:prstGeom prst="rect">
            <a:avLst/>
          </a:prstGeom>
        </p:spPr>
      </p:pic>
    </p:spTree>
    <p:extLst>
      <p:ext uri="{BB962C8B-B14F-4D97-AF65-F5344CB8AC3E}">
        <p14:creationId xmlns:p14="http://schemas.microsoft.com/office/powerpoint/2010/main" val="3586616362"/>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17</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17</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0" y="274638"/>
            <a:ext cx="9518754" cy="624772"/>
          </a:xfrm>
        </p:spPr>
        <p:txBody>
          <a:bodyPr>
            <a:noAutofit/>
          </a:bodyPr>
          <a:lstStyle/>
          <a:p>
            <a:r>
              <a:rPr lang="es-ES" sz="3200" b="1" dirty="0"/>
              <a:t>DIFERENCIAS CON OTROS CONVENIOS</a:t>
            </a:r>
          </a:p>
        </p:txBody>
      </p:sp>
      <p:pic>
        <p:nvPicPr>
          <p:cNvPr id="4" name="Imagen 3">
            <a:extLst>
              <a:ext uri="{FF2B5EF4-FFF2-40B4-BE49-F238E27FC236}">
                <a16:creationId xmlns:a16="http://schemas.microsoft.com/office/drawing/2014/main" id="{008EDB12-A89D-7F9F-42E8-F1E3B430E56F}"/>
              </a:ext>
            </a:extLst>
          </p:cNvPr>
          <p:cNvPicPr>
            <a:picLocks noChangeAspect="1"/>
          </p:cNvPicPr>
          <p:nvPr/>
        </p:nvPicPr>
        <p:blipFill>
          <a:blip r:embed="rId2"/>
          <a:stretch>
            <a:fillRect/>
          </a:stretch>
        </p:blipFill>
        <p:spPr>
          <a:xfrm>
            <a:off x="453795" y="1048305"/>
            <a:ext cx="8236410" cy="4761389"/>
          </a:xfrm>
          <a:prstGeom prst="rect">
            <a:avLst/>
          </a:prstGeom>
        </p:spPr>
      </p:pic>
    </p:spTree>
    <p:extLst>
      <p:ext uri="{BB962C8B-B14F-4D97-AF65-F5344CB8AC3E}">
        <p14:creationId xmlns:p14="http://schemas.microsoft.com/office/powerpoint/2010/main" val="21566716"/>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284154"/>
            <a:ext cx="8229600" cy="4916885"/>
          </a:xfrm>
        </p:spPr>
        <p:txBody>
          <a:bodyPr/>
          <a:lstStyle/>
          <a:p>
            <a:pPr algn="just">
              <a:spcAft>
                <a:spcPts val="0"/>
              </a:spcAft>
            </a:pPr>
            <a:r>
              <a:rPr lang="es-MX" sz="2000" b="1" dirty="0"/>
              <a:t>Entidad o instrumento transparente</a:t>
            </a:r>
            <a:r>
              <a:rPr lang="es-MX" sz="2000" dirty="0"/>
              <a:t>: conforme a la ley local del Estado no se aplica impuesto corporativo a nivel de dicha entidad o instrumento, sino que a nivel de las personas que tienen interés (miembros o socios).</a:t>
            </a:r>
          </a:p>
          <a:p>
            <a:pPr algn="just">
              <a:spcAft>
                <a:spcPts val="0"/>
              </a:spcAft>
            </a:pPr>
            <a:r>
              <a:rPr lang="es-MX" sz="2000" b="1" dirty="0"/>
              <a:t>Entidad o instrumento opaco o no transparente</a:t>
            </a:r>
            <a:r>
              <a:rPr lang="es-MX" sz="2000" dirty="0"/>
              <a:t>: conforme a la ley local del Estado, el impuesto corporativo se aplica a nivel de la entidad o instrumento y no a nivel de las personas que tienen un interés patrimonial.</a:t>
            </a:r>
          </a:p>
          <a:p>
            <a:pPr algn="just">
              <a:spcAft>
                <a:spcPts val="0"/>
              </a:spcAft>
            </a:pPr>
            <a:r>
              <a:rPr lang="es-MX" sz="2000" b="1" dirty="0"/>
              <a:t>Conflicto de clasificación de entidades o instrumentos (híbridos)</a:t>
            </a:r>
            <a:r>
              <a:rPr lang="es-MX" sz="2000" dirty="0"/>
              <a:t>: se produce cuando una misma entidad o instrumento es considerada como fiscalmente transparente bajo la ley de un Estado y, al mismo tiempo, como fiscalmente no transparente (opaca) bajo la ley de otro Estado.</a:t>
            </a:r>
          </a:p>
          <a:p>
            <a:pPr algn="just">
              <a:spcAft>
                <a:spcPts val="0"/>
              </a:spcAft>
            </a:pPr>
            <a:endParaRPr lang="es-MX" sz="2000" dirty="0"/>
          </a:p>
          <a:p>
            <a:pPr algn="just">
              <a:spcAft>
                <a:spcPts val="0"/>
              </a:spcAft>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18</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18</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74638"/>
            <a:ext cx="8229600" cy="955374"/>
          </a:xfrm>
        </p:spPr>
        <p:txBody>
          <a:bodyPr>
            <a:noAutofit/>
          </a:bodyPr>
          <a:lstStyle/>
          <a:p>
            <a:r>
              <a:rPr lang="es-ES" sz="3200" b="1" dirty="0"/>
              <a:t>ENTIDADES TRANSPARENTES</a:t>
            </a:r>
          </a:p>
        </p:txBody>
      </p:sp>
    </p:spTree>
    <p:extLst>
      <p:ext uri="{BB962C8B-B14F-4D97-AF65-F5344CB8AC3E}">
        <p14:creationId xmlns:p14="http://schemas.microsoft.com/office/powerpoint/2010/main" val="4266435425"/>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391026" y="970557"/>
            <a:ext cx="8229600" cy="4916885"/>
          </a:xfrm>
        </p:spPr>
        <p:txBody>
          <a:bodyPr/>
          <a:lstStyle/>
          <a:p>
            <a:pPr algn="just">
              <a:spcAft>
                <a:spcPts val="0"/>
              </a:spcAft>
            </a:pPr>
            <a:endParaRPr lang="es-MX" sz="2000" dirty="0">
              <a:highlight>
                <a:srgbClr val="FFFF00"/>
              </a:highlight>
            </a:endParaRPr>
          </a:p>
          <a:p>
            <a:pPr marL="514350" indent="-514350" algn="just">
              <a:spcAft>
                <a:spcPts val="0"/>
              </a:spcAft>
              <a:buFont typeface="+mj-lt"/>
              <a:buAutoNum type="romanLcPeriod" startAt="2"/>
            </a:pPr>
            <a:endParaRPr lang="es-MX" sz="2000" dirty="0"/>
          </a:p>
          <a:p>
            <a:pPr algn="just">
              <a:spcAft>
                <a:spcPts val="0"/>
              </a:spcAft>
            </a:pPr>
            <a:r>
              <a:rPr lang="es-MX" sz="2000" dirty="0"/>
              <a:t>Es importante en materia de tributación de EE.UU. la clasificación de entidades transparentes o no transparentes (corporaciones). </a:t>
            </a:r>
          </a:p>
          <a:p>
            <a:pPr algn="just">
              <a:spcAft>
                <a:spcPts val="0"/>
              </a:spcAft>
            </a:pPr>
            <a:endParaRPr lang="es-MX" sz="2000" dirty="0"/>
          </a:p>
          <a:p>
            <a:pPr algn="just">
              <a:spcAft>
                <a:spcPts val="0"/>
              </a:spcAft>
            </a:pPr>
            <a:r>
              <a:rPr lang="es-MX" sz="2000" dirty="0"/>
              <a:t>La distinción anterior determina todos los elementos de la tributación en EE.UU. a nivel de impuesto a las ganancias, estate </a:t>
            </a:r>
            <a:r>
              <a:rPr lang="es-MX" sz="2000" dirty="0" err="1"/>
              <a:t>tax</a:t>
            </a:r>
            <a:r>
              <a:rPr lang="es-MX" sz="2000" dirty="0"/>
              <a:t>, </a:t>
            </a:r>
            <a:r>
              <a:rPr lang="es-MX" sz="2000" dirty="0" err="1"/>
              <a:t>withholding</a:t>
            </a:r>
            <a:r>
              <a:rPr lang="es-MX" sz="2000" dirty="0"/>
              <a:t>- retenciones, etc. </a:t>
            </a:r>
          </a:p>
          <a:p>
            <a:pPr algn="just">
              <a:spcAft>
                <a:spcPts val="0"/>
              </a:spcAft>
            </a:pPr>
            <a:endParaRPr lang="es-MX" sz="2000" dirty="0"/>
          </a:p>
          <a:p>
            <a:pPr algn="just">
              <a:spcAft>
                <a:spcPts val="0"/>
              </a:spcAft>
            </a:pPr>
            <a:r>
              <a:rPr lang="es-MX" sz="2000" dirty="0"/>
              <a:t>En materia de tributación internacional y CDI, esta distinción es igualmente fundamental para entender las distintas disposiciones del CDI y su aplicación práctica. </a:t>
            </a:r>
          </a:p>
          <a:p>
            <a:pPr algn="just">
              <a:spcAft>
                <a:spcPts val="0"/>
              </a:spcAft>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marL="0" marR="0" lvl="0" indent="0" algn="l" defTabSz="457200" rtl="0" eaLnBrk="1" fontAlgn="base" latinLnBrk="0" hangingPunct="1">
              <a:lnSpc>
                <a:spcPct val="100000"/>
              </a:lnSpc>
              <a:spcBef>
                <a:spcPct val="0"/>
              </a:spcBef>
              <a:spcAft>
                <a:spcPts val="600"/>
              </a:spcAft>
              <a:buClrTx/>
              <a:buSzTx/>
              <a:buFontTx/>
              <a:buNone/>
              <a:tabLst/>
              <a:defRPr/>
            </a:pPr>
            <a:fld id="{07B9896D-0F24-44E7-A8F0-FFC3A1AD33EC}" type="slidenum">
              <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ts val="600"/>
                </a:spcAft>
                <a:buClrTx/>
                <a:buSzTx/>
                <a:buFontTx/>
                <a:buNone/>
                <a:tabLst/>
                <a:defRPr/>
              </a:pPr>
              <a:t>19</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marL="0" marR="0" lvl="0" indent="0" algn="l" defTabSz="457200" rtl="0" eaLnBrk="0" fontAlgn="base" latinLnBrk="0" hangingPunct="0">
              <a:lnSpc>
                <a:spcPct val="90000"/>
              </a:lnSpc>
              <a:spcBef>
                <a:spcPct val="0"/>
              </a:spcBef>
              <a:spcAft>
                <a:spcPts val="600"/>
              </a:spcAft>
              <a:buClrTx/>
              <a:buSzTx/>
              <a:buFontTx/>
              <a:buNone/>
              <a:tabLst/>
              <a:defRPr/>
            </a:pPr>
            <a:fld id="{843B9C29-BB2F-4802-9D3E-7D4C9C53DF56}"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0" fontAlgn="base" latinLnBrk="0" hangingPunct="0">
                <a:lnSpc>
                  <a:spcPct val="90000"/>
                </a:lnSpc>
                <a:spcBef>
                  <a:spcPct val="0"/>
                </a:spcBef>
                <a:spcAft>
                  <a:spcPts val="600"/>
                </a:spcAft>
                <a:buClrTx/>
                <a:buSzTx/>
                <a:buFontTx/>
                <a:buNone/>
                <a:tabLst/>
                <a:defRPr/>
              </a:pPr>
              <a:t>19</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620547" y="233416"/>
            <a:ext cx="8229600" cy="955374"/>
          </a:xfrm>
        </p:spPr>
        <p:txBody>
          <a:bodyPr>
            <a:noAutofit/>
          </a:bodyPr>
          <a:lstStyle/>
          <a:p>
            <a:r>
              <a:rPr lang="es-ES" sz="3200" b="1" dirty="0"/>
              <a:t>CALIFICACIÓN DE ENTIDADES </a:t>
            </a:r>
            <a:br>
              <a:rPr lang="es-ES" sz="3200" b="1" dirty="0"/>
            </a:br>
            <a:r>
              <a:rPr lang="es-ES" sz="3200" b="1" dirty="0"/>
              <a:t>TRANSPARENTES EN EE.UU.</a:t>
            </a:r>
          </a:p>
        </p:txBody>
      </p:sp>
      <p:pic>
        <p:nvPicPr>
          <p:cNvPr id="2" name="Imagen 18">
            <a:extLst>
              <a:ext uri="{FF2B5EF4-FFF2-40B4-BE49-F238E27FC236}">
                <a16:creationId xmlns:a16="http://schemas.microsoft.com/office/drawing/2014/main" id="{345CC6EA-FA52-DB3B-B0B8-62D06ECC9C66}"/>
              </a:ext>
            </a:extLst>
          </p:cNvPr>
          <p:cNvPicPr>
            <a:picLocks noChangeAspect="1"/>
          </p:cNvPicPr>
          <p:nvPr/>
        </p:nvPicPr>
        <p:blipFill>
          <a:blip r:embed="rId2"/>
          <a:stretch>
            <a:fillRect/>
          </a:stretch>
        </p:blipFill>
        <p:spPr>
          <a:xfrm>
            <a:off x="7707309" y="274638"/>
            <a:ext cx="979491" cy="585637"/>
          </a:xfrm>
          <a:prstGeom prst="rect">
            <a:avLst/>
          </a:prstGeom>
        </p:spPr>
      </p:pic>
    </p:spTree>
    <p:extLst>
      <p:ext uri="{BB962C8B-B14F-4D97-AF65-F5344CB8AC3E}">
        <p14:creationId xmlns:p14="http://schemas.microsoft.com/office/powerpoint/2010/main" val="4182284094"/>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57176"/>
            <a:ext cx="8229600" cy="1830404"/>
          </a:xfrm>
        </p:spPr>
        <p:txBody>
          <a:bodyPr/>
          <a:lstStyle/>
          <a:p>
            <a:r>
              <a:rPr lang="es-ES" b="1" dirty="0">
                <a:solidFill>
                  <a:schemeClr val="bg1"/>
                </a:solidFill>
              </a:rPr>
              <a:t>MÓDULO I: INTRODUCCIÓN AL CONVENIO Y PARTE GENERAL</a:t>
            </a:r>
          </a:p>
        </p:txBody>
      </p:sp>
      <p:sp>
        <p:nvSpPr>
          <p:cNvPr id="3" name="Marcador de número de diapositiva 2"/>
          <p:cNvSpPr>
            <a:spLocks noGrp="1"/>
          </p:cNvSpPr>
          <p:nvPr>
            <p:ph type="sldNum" sz="quarter" idx="12"/>
          </p:nvPr>
        </p:nvSpPr>
        <p:spPr/>
        <p:txBody>
          <a:bodyPr/>
          <a:lstStyle/>
          <a:p>
            <a:fld id="{843B9C29-BB2F-4802-9D3E-7D4C9C53DF56}" type="slidenum">
              <a:rPr lang="es-ES" altLang="es-CL" smtClean="0"/>
              <a:pPr/>
              <a:t>2</a:t>
            </a:fld>
            <a:endParaRPr lang="es-ES" altLang="es-CL" dirty="0"/>
          </a:p>
        </p:txBody>
      </p:sp>
    </p:spTree>
    <p:extLst>
      <p:ext uri="{BB962C8B-B14F-4D97-AF65-F5344CB8AC3E}">
        <p14:creationId xmlns:p14="http://schemas.microsoft.com/office/powerpoint/2010/main" val="2484172376"/>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401F5-2633-3FF7-2194-7044D361D2D1}"/>
              </a:ext>
            </a:extLst>
          </p:cNvPr>
          <p:cNvSpPr>
            <a:spLocks noGrp="1"/>
          </p:cNvSpPr>
          <p:nvPr>
            <p:ph type="title"/>
          </p:nvPr>
        </p:nvSpPr>
        <p:spPr>
          <a:xfrm>
            <a:off x="1248508" y="274638"/>
            <a:ext cx="7597041" cy="1143000"/>
          </a:xfrm>
        </p:spPr>
        <p:txBody>
          <a:bodyPr/>
          <a:lstStyle/>
          <a:p>
            <a:r>
              <a:rPr lang="es-CL" sz="2400" b="1" dirty="0"/>
              <a:t>BUSINESS ENTITIES - ENTITY CLASSIFICATION (CLASIFICACIÓN DE ENTIDADES DE NEGOCIOS) </a:t>
            </a:r>
            <a:br>
              <a:rPr lang="es-CL" sz="2400" b="1" dirty="0"/>
            </a:br>
            <a:r>
              <a:rPr lang="es-CL" sz="2400" b="1" dirty="0"/>
              <a:t>CFR § 301.7701-3 &amp; </a:t>
            </a:r>
            <a:r>
              <a:rPr lang="en-US" sz="2400" b="1" dirty="0"/>
              <a:t>CFR § 301.7701-2 </a:t>
            </a:r>
            <a:br>
              <a:rPr lang="en-US" sz="2800" dirty="0"/>
            </a:br>
            <a:br>
              <a:rPr lang="en-US" sz="2800" dirty="0"/>
            </a:br>
            <a:endParaRPr lang="en-US" sz="2800" dirty="0"/>
          </a:p>
        </p:txBody>
      </p:sp>
      <p:sp>
        <p:nvSpPr>
          <p:cNvPr id="4" name="Content Placeholder 3">
            <a:extLst>
              <a:ext uri="{FF2B5EF4-FFF2-40B4-BE49-F238E27FC236}">
                <a16:creationId xmlns:a16="http://schemas.microsoft.com/office/drawing/2014/main" id="{EED39414-BDF3-E8A9-32E1-C3B6B5C3C2C1}"/>
              </a:ext>
            </a:extLst>
          </p:cNvPr>
          <p:cNvSpPr>
            <a:spLocks noGrp="1"/>
          </p:cNvSpPr>
          <p:nvPr>
            <p:ph sz="half" idx="2"/>
          </p:nvPr>
        </p:nvSpPr>
        <p:spPr/>
        <p:txBody>
          <a:bodyPr/>
          <a:lstStyle/>
          <a:p>
            <a:r>
              <a:rPr lang="es-CL" dirty="0" err="1"/>
              <a:t>Disregarded</a:t>
            </a:r>
            <a:r>
              <a:rPr lang="es-CL" dirty="0"/>
              <a:t> </a:t>
            </a:r>
            <a:r>
              <a:rPr lang="es-CL" dirty="0" err="1"/>
              <a:t>Entity</a:t>
            </a:r>
            <a:r>
              <a:rPr lang="es-CL" dirty="0"/>
              <a:t> (Transparente) </a:t>
            </a:r>
          </a:p>
          <a:p>
            <a:endParaRPr lang="es-CL" dirty="0"/>
          </a:p>
          <a:p>
            <a:r>
              <a:rPr lang="es-CL" dirty="0" err="1"/>
              <a:t>Partnership</a:t>
            </a:r>
            <a:r>
              <a:rPr lang="es-CL" dirty="0"/>
              <a:t> (</a:t>
            </a:r>
            <a:r>
              <a:rPr lang="es-CL" dirty="0" err="1"/>
              <a:t>pass-through</a:t>
            </a:r>
            <a:r>
              <a:rPr lang="es-CL" dirty="0"/>
              <a:t>)</a:t>
            </a:r>
          </a:p>
          <a:p>
            <a:endParaRPr lang="es-CL" dirty="0"/>
          </a:p>
          <a:p>
            <a:r>
              <a:rPr lang="es-CL" dirty="0" err="1"/>
              <a:t>Corporation</a:t>
            </a:r>
            <a:r>
              <a:rPr lang="es-CL" dirty="0"/>
              <a:t> </a:t>
            </a:r>
            <a:endParaRPr lang="en-US" dirty="0"/>
          </a:p>
        </p:txBody>
      </p:sp>
      <p:sp>
        <p:nvSpPr>
          <p:cNvPr id="7" name="Content Placeholder 6">
            <a:extLst>
              <a:ext uri="{FF2B5EF4-FFF2-40B4-BE49-F238E27FC236}">
                <a16:creationId xmlns:a16="http://schemas.microsoft.com/office/drawing/2014/main" id="{F90913DB-B68E-BB9F-7EE1-2DBE76BC7240}"/>
              </a:ext>
            </a:extLst>
          </p:cNvPr>
          <p:cNvSpPr>
            <a:spLocks noGrp="1"/>
          </p:cNvSpPr>
          <p:nvPr>
            <p:ph sz="quarter" idx="4"/>
          </p:nvPr>
        </p:nvSpPr>
        <p:spPr/>
        <p:txBody>
          <a:bodyPr/>
          <a:lstStyle/>
          <a:p>
            <a:pPr algn="just"/>
            <a:r>
              <a:rPr lang="es-CL" dirty="0"/>
              <a:t>Existen diversas reglas de clasificación de entidades para efectos tributarios en EE.UU. </a:t>
            </a:r>
          </a:p>
          <a:p>
            <a:pPr algn="just"/>
            <a:endParaRPr lang="es-CL" dirty="0"/>
          </a:p>
          <a:p>
            <a:pPr algn="just"/>
            <a:r>
              <a:rPr lang="es-CL" dirty="0"/>
              <a:t>Las reglas se pueden separar entre entidades formadas-incorporadas en EE.UU. o en el extranjero. </a:t>
            </a:r>
            <a:endParaRPr lang="en-US" dirty="0"/>
          </a:p>
        </p:txBody>
      </p:sp>
      <p:sp>
        <p:nvSpPr>
          <p:cNvPr id="5" name="Slide Number Placeholder 4">
            <a:extLst>
              <a:ext uri="{FF2B5EF4-FFF2-40B4-BE49-F238E27FC236}">
                <a16:creationId xmlns:a16="http://schemas.microsoft.com/office/drawing/2014/main" id="{C49420B2-B2DF-C4A9-506C-84CC05854533}"/>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20</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1902458412"/>
      </p:ext>
    </p:extLst>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401F5-2633-3FF7-2194-7044D361D2D1}"/>
              </a:ext>
            </a:extLst>
          </p:cNvPr>
          <p:cNvSpPr>
            <a:spLocks noGrp="1"/>
          </p:cNvSpPr>
          <p:nvPr>
            <p:ph type="title"/>
          </p:nvPr>
        </p:nvSpPr>
        <p:spPr>
          <a:xfrm>
            <a:off x="826476" y="274638"/>
            <a:ext cx="7860323" cy="1143000"/>
          </a:xfrm>
        </p:spPr>
        <p:txBody>
          <a:bodyPr/>
          <a:lstStyle/>
          <a:p>
            <a:r>
              <a:rPr lang="es-CL" sz="2400" b="1" dirty="0"/>
              <a:t>BUSINESS ENTITIES - ENTITY CLASSIFICATION (CLASIFICACIÓN DE ENTIDADES DE NEGOCIOS) </a:t>
            </a:r>
            <a:br>
              <a:rPr lang="es-CL" b="1" dirty="0"/>
            </a:br>
            <a:r>
              <a:rPr lang="es-CL" sz="2800" b="1" dirty="0"/>
              <a:t>CFR § 301.7701-3 &amp; </a:t>
            </a:r>
            <a:r>
              <a:rPr lang="en-US" sz="2800" b="1" dirty="0"/>
              <a:t>CFR § 301.7701-2 </a:t>
            </a:r>
          </a:p>
        </p:txBody>
      </p:sp>
      <p:sp>
        <p:nvSpPr>
          <p:cNvPr id="7" name="Content Placeholder 6">
            <a:extLst>
              <a:ext uri="{FF2B5EF4-FFF2-40B4-BE49-F238E27FC236}">
                <a16:creationId xmlns:a16="http://schemas.microsoft.com/office/drawing/2014/main" id="{F90913DB-B68E-BB9F-7EE1-2DBE76BC7240}"/>
              </a:ext>
            </a:extLst>
          </p:cNvPr>
          <p:cNvSpPr>
            <a:spLocks noGrp="1"/>
          </p:cNvSpPr>
          <p:nvPr>
            <p:ph sz="quarter" idx="4"/>
          </p:nvPr>
        </p:nvSpPr>
        <p:spPr>
          <a:xfrm>
            <a:off x="457200" y="1724025"/>
            <a:ext cx="8229600" cy="3951288"/>
          </a:xfrm>
        </p:spPr>
        <p:txBody>
          <a:bodyPr/>
          <a:lstStyle/>
          <a:p>
            <a:pPr algn="just"/>
            <a:r>
              <a:rPr lang="es-CL" b="1" dirty="0"/>
              <a:t>Entidades formadas o incorporadas en EE.UU. </a:t>
            </a:r>
          </a:p>
          <a:p>
            <a:pPr marL="0" indent="0" algn="just">
              <a:buNone/>
            </a:pPr>
            <a:r>
              <a:rPr lang="es-CL" sz="1800" b="1" dirty="0"/>
              <a:t>Corporaciones: </a:t>
            </a:r>
            <a:r>
              <a:rPr lang="es-CL" sz="1800" dirty="0"/>
              <a:t>Sólo pueden ser tratadas como Corporaciones para efectos tributarios, ya sea C-Corp. (regla general) y S-Corp. (sólo disponibles para ciudadanos o residentes entre otras condiciones). </a:t>
            </a:r>
          </a:p>
          <a:p>
            <a:pPr marL="0" indent="0" algn="just">
              <a:buNone/>
            </a:pPr>
            <a:endParaRPr lang="es-CL" sz="1800" dirty="0"/>
          </a:p>
          <a:p>
            <a:pPr marL="0" indent="0" algn="just">
              <a:buNone/>
            </a:pPr>
            <a:r>
              <a:rPr lang="es-CL" sz="1800" b="1" dirty="0" err="1"/>
              <a:t>Limited</a:t>
            </a:r>
            <a:r>
              <a:rPr lang="es-CL" sz="1800" b="1" dirty="0"/>
              <a:t> </a:t>
            </a:r>
            <a:r>
              <a:rPr lang="es-CL" sz="1800" b="1" dirty="0" err="1"/>
              <a:t>Liability</a:t>
            </a:r>
            <a:r>
              <a:rPr lang="es-CL" sz="1800" b="1" dirty="0"/>
              <a:t> </a:t>
            </a:r>
            <a:r>
              <a:rPr lang="es-CL" sz="1800" b="1" dirty="0" err="1"/>
              <a:t>Companies</a:t>
            </a:r>
            <a:r>
              <a:rPr lang="es-CL" sz="1800" b="1" dirty="0"/>
              <a:t> (LLC)</a:t>
            </a:r>
            <a:r>
              <a:rPr lang="es-CL" sz="1800" dirty="0"/>
              <a:t>:  </a:t>
            </a:r>
          </a:p>
          <a:p>
            <a:pPr marL="400050" indent="-400050" algn="just">
              <a:buAutoNum type="romanLcParenBoth"/>
            </a:pPr>
            <a:r>
              <a:rPr lang="es-CL" sz="1800" dirty="0"/>
              <a:t>Por regla general, si tienen un solo un dueño son </a:t>
            </a:r>
            <a:r>
              <a:rPr lang="es-CL" sz="1800" dirty="0" err="1"/>
              <a:t>disregarded</a:t>
            </a:r>
            <a:r>
              <a:rPr lang="es-CL" sz="1800" dirty="0"/>
              <a:t> </a:t>
            </a:r>
            <a:r>
              <a:rPr lang="es-CL" sz="1800" dirty="0" err="1"/>
              <a:t>entities</a:t>
            </a:r>
            <a:r>
              <a:rPr lang="es-CL" sz="1800" dirty="0"/>
              <a:t> (transparentes). </a:t>
            </a:r>
          </a:p>
          <a:p>
            <a:pPr marL="400050" indent="-400050" algn="just">
              <a:buAutoNum type="romanLcParenBoth"/>
            </a:pPr>
            <a:r>
              <a:rPr lang="es-CL" sz="1800" dirty="0"/>
              <a:t>Si tienen dos o más dueños se consideran </a:t>
            </a:r>
            <a:r>
              <a:rPr lang="es-CL" sz="1800" dirty="0" err="1"/>
              <a:t>partnerships</a:t>
            </a:r>
            <a:r>
              <a:rPr lang="es-CL" sz="1800" dirty="0"/>
              <a:t> (</a:t>
            </a:r>
            <a:r>
              <a:rPr lang="es-CL" sz="1800" dirty="0" err="1"/>
              <a:t>pass-through</a:t>
            </a:r>
            <a:r>
              <a:rPr lang="es-CL" sz="1800" dirty="0"/>
              <a:t>) por default. </a:t>
            </a:r>
          </a:p>
          <a:p>
            <a:pPr marL="400050" indent="-400050" algn="just">
              <a:buAutoNum type="romanLcParenBoth"/>
            </a:pPr>
            <a:endParaRPr lang="es-CL" sz="1800" dirty="0"/>
          </a:p>
          <a:p>
            <a:pPr marL="0" indent="0" algn="just">
              <a:buNone/>
            </a:pPr>
            <a:r>
              <a:rPr lang="es-CL" sz="1800" dirty="0"/>
              <a:t>Sin embargo, por medio del </a:t>
            </a:r>
            <a:r>
              <a:rPr lang="es-CL" sz="1800" dirty="0" err="1"/>
              <a:t>Form</a:t>
            </a:r>
            <a:r>
              <a:rPr lang="es-CL" sz="1800" dirty="0"/>
              <a:t> 8832 (</a:t>
            </a:r>
            <a:r>
              <a:rPr lang="es-CL" sz="1800" dirty="0" err="1"/>
              <a:t>entity</a:t>
            </a:r>
            <a:r>
              <a:rPr lang="es-CL" sz="1800" dirty="0"/>
              <a:t> </a:t>
            </a:r>
            <a:r>
              <a:rPr lang="es-CL" sz="1800" dirty="0" err="1"/>
              <a:t>classification</a:t>
            </a:r>
            <a:r>
              <a:rPr lang="es-CL" sz="1800" dirty="0"/>
              <a:t> </a:t>
            </a:r>
            <a:r>
              <a:rPr lang="es-CL" sz="1800" dirty="0" err="1"/>
              <a:t>election</a:t>
            </a:r>
            <a:r>
              <a:rPr lang="es-CL" sz="1800" dirty="0"/>
              <a:t> – </a:t>
            </a:r>
            <a:r>
              <a:rPr lang="es-CL" sz="1800" dirty="0" err="1"/>
              <a:t>a.k.a</a:t>
            </a:r>
            <a:r>
              <a:rPr lang="es-CL" sz="1800" dirty="0"/>
              <a:t> </a:t>
            </a:r>
            <a:r>
              <a:rPr lang="es-CL" sz="1800" dirty="0" err="1"/>
              <a:t>check</a:t>
            </a:r>
            <a:r>
              <a:rPr lang="es-CL" sz="1800" dirty="0"/>
              <a:t> the box) la LLC puede elegir ser tratada como una Corporación (en ambos casos i y </a:t>
            </a:r>
            <a:r>
              <a:rPr lang="es-CL" sz="1800" dirty="0" err="1"/>
              <a:t>ii</a:t>
            </a:r>
            <a:r>
              <a:rPr lang="es-CL" sz="1800" dirty="0"/>
              <a:t>). </a:t>
            </a:r>
          </a:p>
          <a:p>
            <a:pPr marL="0" indent="0" algn="just">
              <a:buNone/>
            </a:pPr>
            <a:endParaRPr lang="es-CL" dirty="0"/>
          </a:p>
          <a:p>
            <a:pPr marL="0" indent="0" algn="just">
              <a:buNone/>
            </a:pPr>
            <a:endParaRPr lang="es-CL" dirty="0"/>
          </a:p>
          <a:p>
            <a:pPr marL="0" indent="0" algn="just">
              <a:buNone/>
            </a:pPr>
            <a:endParaRPr lang="es-CL" dirty="0"/>
          </a:p>
          <a:p>
            <a:pPr marL="0" indent="0" algn="just">
              <a:buNone/>
            </a:pPr>
            <a:endParaRPr lang="es-CL" dirty="0"/>
          </a:p>
        </p:txBody>
      </p:sp>
      <p:sp>
        <p:nvSpPr>
          <p:cNvPr id="5" name="Slide Number Placeholder 4">
            <a:extLst>
              <a:ext uri="{FF2B5EF4-FFF2-40B4-BE49-F238E27FC236}">
                <a16:creationId xmlns:a16="http://schemas.microsoft.com/office/drawing/2014/main" id="{C49420B2-B2DF-C4A9-506C-84CC05854533}"/>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21</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760562209"/>
      </p:ext>
    </p:extLst>
  </p:cSld>
  <p:clrMapOvr>
    <a:masterClrMapping/>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401F5-2633-3FF7-2194-7044D361D2D1}"/>
              </a:ext>
            </a:extLst>
          </p:cNvPr>
          <p:cNvSpPr>
            <a:spLocks noGrp="1"/>
          </p:cNvSpPr>
          <p:nvPr>
            <p:ph type="title"/>
          </p:nvPr>
        </p:nvSpPr>
        <p:spPr>
          <a:xfrm>
            <a:off x="457200" y="74613"/>
            <a:ext cx="8229600" cy="1143000"/>
          </a:xfrm>
        </p:spPr>
        <p:txBody>
          <a:bodyPr/>
          <a:lstStyle/>
          <a:p>
            <a:r>
              <a:rPr lang="en-US" sz="2800" b="1" dirty="0"/>
              <a:t>BUSINESS ENTITIES - ENTITY CLASSIFICATION (CLASIFICACIÓN DE ENTIDADES DE NEGOCIOS)</a:t>
            </a:r>
            <a:br>
              <a:rPr lang="en-US" sz="2800" b="1" dirty="0"/>
            </a:br>
            <a:r>
              <a:rPr lang="en-US" sz="2800" b="1" dirty="0"/>
              <a:t> CFR § 301.7701-3 &amp; CFR § 301.7701-2 </a:t>
            </a:r>
          </a:p>
        </p:txBody>
      </p:sp>
      <p:sp>
        <p:nvSpPr>
          <p:cNvPr id="7" name="Content Placeholder 6">
            <a:extLst>
              <a:ext uri="{FF2B5EF4-FFF2-40B4-BE49-F238E27FC236}">
                <a16:creationId xmlns:a16="http://schemas.microsoft.com/office/drawing/2014/main" id="{F90913DB-B68E-BB9F-7EE1-2DBE76BC7240}"/>
              </a:ext>
            </a:extLst>
          </p:cNvPr>
          <p:cNvSpPr>
            <a:spLocks noGrp="1"/>
          </p:cNvSpPr>
          <p:nvPr>
            <p:ph sz="quarter" idx="4"/>
          </p:nvPr>
        </p:nvSpPr>
        <p:spPr>
          <a:xfrm>
            <a:off x="457200" y="1567656"/>
            <a:ext cx="8229600" cy="4542998"/>
          </a:xfrm>
        </p:spPr>
        <p:txBody>
          <a:bodyPr/>
          <a:lstStyle/>
          <a:p>
            <a:pPr algn="just"/>
            <a:r>
              <a:rPr lang="es-CL" b="1" dirty="0"/>
              <a:t>Entidades formadas o incorporadas en extranjero</a:t>
            </a:r>
          </a:p>
          <a:p>
            <a:pPr marL="0" indent="0" algn="just">
              <a:buNone/>
            </a:pPr>
            <a:r>
              <a:rPr lang="es-CL" sz="1600" b="1" dirty="0"/>
              <a:t>Corporaciones: </a:t>
            </a:r>
            <a:r>
              <a:rPr lang="es-CL" sz="1600" dirty="0"/>
              <a:t>Se consideran como corporaciones para efectos tributarios en EE.UU. las entidades en las cuales </a:t>
            </a:r>
            <a:r>
              <a:rPr lang="es-CL" sz="1600" u="sng" dirty="0"/>
              <a:t>todos los socios tienen responsabilidad limitada</a:t>
            </a:r>
            <a:r>
              <a:rPr lang="es-CL" sz="1600" dirty="0"/>
              <a:t>. Por medio del </a:t>
            </a:r>
            <a:r>
              <a:rPr lang="es-CL" sz="1600" dirty="0" err="1"/>
              <a:t>Form</a:t>
            </a:r>
            <a:r>
              <a:rPr lang="es-CL" sz="1600" dirty="0"/>
              <a:t> 8832 se puede cambiar el tratamiento a una </a:t>
            </a:r>
            <a:r>
              <a:rPr lang="es-CL" sz="1600" dirty="0" err="1"/>
              <a:t>partnership</a:t>
            </a:r>
            <a:r>
              <a:rPr lang="es-CL" sz="1600" dirty="0"/>
              <a:t> (2 o más socios) o </a:t>
            </a:r>
            <a:r>
              <a:rPr lang="es-CL" sz="1600" dirty="0" err="1"/>
              <a:t>disregarded</a:t>
            </a:r>
            <a:r>
              <a:rPr lang="es-CL" sz="1600" dirty="0"/>
              <a:t> </a:t>
            </a:r>
            <a:r>
              <a:rPr lang="es-CL" sz="1600" dirty="0" err="1"/>
              <a:t>entity</a:t>
            </a:r>
            <a:r>
              <a:rPr lang="es-CL" sz="1600" dirty="0"/>
              <a:t> (1 socio), salvo que sea una “Per Se </a:t>
            </a:r>
            <a:r>
              <a:rPr lang="es-CL" sz="1600" dirty="0" err="1"/>
              <a:t>Corporation</a:t>
            </a:r>
            <a:r>
              <a:rPr lang="es-CL" sz="1600" dirty="0"/>
              <a:t>” (más abajo). </a:t>
            </a:r>
          </a:p>
          <a:p>
            <a:pPr marL="0" indent="0" algn="just">
              <a:buNone/>
            </a:pPr>
            <a:r>
              <a:rPr lang="es-CL" sz="1600" dirty="0"/>
              <a:t>Las limitadas y </a:t>
            </a:r>
            <a:r>
              <a:rPr lang="es-CL" sz="1600" dirty="0" err="1"/>
              <a:t>SpA</a:t>
            </a:r>
            <a:r>
              <a:rPr lang="es-CL" sz="1600" dirty="0"/>
              <a:t> chilenas son corporaciones por default. </a:t>
            </a:r>
            <a:endParaRPr lang="es-CL" sz="1600" u="sng" dirty="0"/>
          </a:p>
          <a:p>
            <a:pPr marL="0" indent="0" algn="just">
              <a:buNone/>
            </a:pPr>
            <a:r>
              <a:rPr lang="es-CL" sz="1600" b="1" dirty="0" err="1"/>
              <a:t>Disregarded</a:t>
            </a:r>
            <a:r>
              <a:rPr lang="es-CL" sz="1600" b="1" dirty="0"/>
              <a:t> </a:t>
            </a:r>
            <a:r>
              <a:rPr lang="es-CL" sz="1600" b="1" dirty="0" err="1"/>
              <a:t>Entity</a:t>
            </a:r>
            <a:r>
              <a:rPr lang="es-CL" sz="1600" b="1" dirty="0"/>
              <a:t> (transparente)</a:t>
            </a:r>
            <a:r>
              <a:rPr lang="es-CL" sz="1600" dirty="0"/>
              <a:t>: Si tiene un solo dueño, y </a:t>
            </a:r>
            <a:r>
              <a:rPr lang="es-CL" sz="1600" u="sng" dirty="0"/>
              <a:t>ese dueño tiene responsabilidad ilimitada</a:t>
            </a:r>
            <a:r>
              <a:rPr lang="es-CL" sz="1600" dirty="0"/>
              <a:t> la entidad será </a:t>
            </a:r>
            <a:r>
              <a:rPr lang="es-CL" sz="1600" dirty="0" err="1"/>
              <a:t>disregarded</a:t>
            </a:r>
            <a:r>
              <a:rPr lang="es-CL" sz="1600" dirty="0"/>
              <a:t> para efectos tributarios EE.UU. Por medio del </a:t>
            </a:r>
            <a:r>
              <a:rPr lang="es-CL" sz="1600" dirty="0" err="1"/>
              <a:t>Form</a:t>
            </a:r>
            <a:r>
              <a:rPr lang="es-CL" sz="1600" dirty="0"/>
              <a:t> 8832 puede elegir tributar como una corporación. </a:t>
            </a:r>
          </a:p>
          <a:p>
            <a:pPr marL="0" indent="0" algn="just">
              <a:buNone/>
            </a:pPr>
            <a:r>
              <a:rPr lang="es-CL" sz="1600" b="1" dirty="0" err="1"/>
              <a:t>Partnership</a:t>
            </a:r>
            <a:r>
              <a:rPr lang="es-CL" sz="1600" b="1" dirty="0"/>
              <a:t>: </a:t>
            </a:r>
            <a:r>
              <a:rPr lang="es-CL" sz="1600" dirty="0"/>
              <a:t>Si tiene dos o más socios y al menos </a:t>
            </a:r>
            <a:r>
              <a:rPr lang="es-CL" sz="1600" u="sng" dirty="0"/>
              <a:t>uno de ellos tiene responsabilidad ilimitada. </a:t>
            </a:r>
            <a:r>
              <a:rPr lang="es-CL" sz="1600" dirty="0"/>
              <a:t>Por ejemplo, una </a:t>
            </a:r>
            <a:r>
              <a:rPr lang="es-CL" sz="1600" dirty="0" err="1"/>
              <a:t>Limited</a:t>
            </a:r>
            <a:r>
              <a:rPr lang="es-CL" sz="1600" dirty="0"/>
              <a:t> </a:t>
            </a:r>
            <a:r>
              <a:rPr lang="es-CL" sz="1600" dirty="0" err="1"/>
              <a:t>Partnership</a:t>
            </a:r>
            <a:r>
              <a:rPr lang="es-CL" sz="1600" dirty="0"/>
              <a:t> Canadiense, es por default una </a:t>
            </a:r>
            <a:r>
              <a:rPr lang="es-CL" sz="1600" dirty="0" err="1"/>
              <a:t>partnership</a:t>
            </a:r>
            <a:r>
              <a:rPr lang="es-CL" sz="1600" dirty="0"/>
              <a:t> para efectos tributarios en EE.UU. Por medio de </a:t>
            </a:r>
            <a:r>
              <a:rPr lang="es-CL" sz="1600" dirty="0" err="1"/>
              <a:t>Form</a:t>
            </a:r>
            <a:r>
              <a:rPr lang="es-CL" sz="1600" dirty="0"/>
              <a:t> 8832 puede elegir tributar como una corporación. </a:t>
            </a:r>
          </a:p>
          <a:p>
            <a:pPr marL="0" indent="0" algn="just">
              <a:buNone/>
            </a:pPr>
            <a:r>
              <a:rPr lang="es-CL" sz="1600" b="1" dirty="0"/>
              <a:t>Per Se </a:t>
            </a:r>
            <a:r>
              <a:rPr lang="es-CL" sz="1600" b="1" dirty="0" err="1"/>
              <a:t>Corporations</a:t>
            </a:r>
            <a:r>
              <a:rPr lang="es-CL" sz="1600" b="1" dirty="0"/>
              <a:t>: </a:t>
            </a:r>
            <a:r>
              <a:rPr lang="es-CL" sz="1600" dirty="0"/>
              <a:t>Son entidades que no pueden cambiar su clasificación tributaria, en el caso de Chile por ejemplo, las S.A. siempre serán tratadas como corporaciones. </a:t>
            </a:r>
            <a:endParaRPr lang="es-CL" sz="1600" b="1" u="sng" dirty="0"/>
          </a:p>
          <a:p>
            <a:pPr marL="0" indent="0" algn="just">
              <a:buNone/>
            </a:pPr>
            <a:endParaRPr lang="es-CL" sz="1800" dirty="0"/>
          </a:p>
          <a:p>
            <a:pPr marL="0" indent="0" algn="just">
              <a:buNone/>
            </a:pPr>
            <a:endParaRPr lang="es-CL" sz="1800" dirty="0"/>
          </a:p>
          <a:p>
            <a:pPr marL="0" indent="0" algn="just">
              <a:buNone/>
            </a:pPr>
            <a:endParaRPr lang="es-CL" dirty="0"/>
          </a:p>
          <a:p>
            <a:pPr marL="0" indent="0" algn="just">
              <a:buNone/>
            </a:pPr>
            <a:endParaRPr lang="es-CL" dirty="0"/>
          </a:p>
          <a:p>
            <a:pPr marL="0" indent="0" algn="just">
              <a:buNone/>
            </a:pPr>
            <a:endParaRPr lang="es-CL" dirty="0"/>
          </a:p>
          <a:p>
            <a:pPr marL="0" indent="0" algn="just">
              <a:buNone/>
            </a:pPr>
            <a:endParaRPr lang="es-CL" dirty="0"/>
          </a:p>
        </p:txBody>
      </p:sp>
      <p:sp>
        <p:nvSpPr>
          <p:cNvPr id="5" name="Slide Number Placeholder 4">
            <a:extLst>
              <a:ext uri="{FF2B5EF4-FFF2-40B4-BE49-F238E27FC236}">
                <a16:creationId xmlns:a16="http://schemas.microsoft.com/office/drawing/2014/main" id="{C49420B2-B2DF-C4A9-506C-84CC05854533}"/>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22</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1415748451"/>
      </p:ext>
    </p:extLst>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EFCDB-8321-E3DF-8046-5CA5ED73B2B0}"/>
              </a:ext>
            </a:extLst>
          </p:cNvPr>
          <p:cNvSpPr>
            <a:spLocks noGrp="1"/>
          </p:cNvSpPr>
          <p:nvPr>
            <p:ph type="title"/>
          </p:nvPr>
        </p:nvSpPr>
        <p:spPr>
          <a:xfrm>
            <a:off x="844062" y="274638"/>
            <a:ext cx="7842738" cy="1143000"/>
          </a:xfrm>
        </p:spPr>
        <p:txBody>
          <a:bodyPr/>
          <a:lstStyle/>
          <a:p>
            <a:r>
              <a:rPr lang="en-US" sz="2800" b="1" dirty="0"/>
              <a:t> IRC § 894 - INCOME AFFECTED BY TREATY -CFR § 1.894-1 (INGRESOS y CONVENIOS)</a:t>
            </a:r>
          </a:p>
        </p:txBody>
      </p:sp>
      <p:sp>
        <p:nvSpPr>
          <p:cNvPr id="4" name="Content Placeholder 3">
            <a:extLst>
              <a:ext uri="{FF2B5EF4-FFF2-40B4-BE49-F238E27FC236}">
                <a16:creationId xmlns:a16="http://schemas.microsoft.com/office/drawing/2014/main" id="{84AE75DE-4E1B-3106-7FF8-666126423D8A}"/>
              </a:ext>
            </a:extLst>
          </p:cNvPr>
          <p:cNvSpPr>
            <a:spLocks noGrp="1"/>
          </p:cNvSpPr>
          <p:nvPr>
            <p:ph sz="half" idx="2"/>
          </p:nvPr>
        </p:nvSpPr>
        <p:spPr>
          <a:xfrm>
            <a:off x="457199" y="1417638"/>
            <a:ext cx="8229599" cy="4341324"/>
          </a:xfrm>
        </p:spPr>
        <p:txBody>
          <a:bodyPr/>
          <a:lstStyle/>
          <a:p>
            <a:pPr algn="just"/>
            <a:r>
              <a:rPr lang="es-CL" dirty="0"/>
              <a:t>Las clasificaciones anteriores son relevantes entre otros motivos, precisamente para entender las regulaciones relativas a la aplicación del CDI en EE.UU. (CFR § 1.894-1). </a:t>
            </a:r>
          </a:p>
          <a:p>
            <a:pPr algn="just"/>
            <a:r>
              <a:rPr lang="es-CL" b="1" dirty="0"/>
              <a:t>Entidades Híbridas:</a:t>
            </a:r>
            <a:r>
              <a:rPr lang="es-CL" dirty="0"/>
              <a:t> Son entidades que para efectos de EE.UU. son consideradas como transparentes, pero que para el país con el cual EE.UU. tiene un CDI no son tratadas como transparentes. </a:t>
            </a:r>
          </a:p>
          <a:p>
            <a:pPr algn="just"/>
            <a:r>
              <a:rPr lang="es-CL" dirty="0"/>
              <a:t>Esta situación se presenta respecto a Chile, en cuanto no se reconoce propiamente tal la transparencia fiscal de entidades en su legislación. </a:t>
            </a:r>
          </a:p>
          <a:p>
            <a:endParaRPr lang="es-CL" dirty="0"/>
          </a:p>
          <a:p>
            <a:endParaRPr lang="es-CL" dirty="0"/>
          </a:p>
          <a:p>
            <a:pPr marL="0" indent="0">
              <a:buNone/>
            </a:pPr>
            <a:endParaRPr lang="en-US" dirty="0"/>
          </a:p>
        </p:txBody>
      </p:sp>
      <p:sp>
        <p:nvSpPr>
          <p:cNvPr id="7" name="Slide Number Placeholder 6">
            <a:extLst>
              <a:ext uri="{FF2B5EF4-FFF2-40B4-BE49-F238E27FC236}">
                <a16:creationId xmlns:a16="http://schemas.microsoft.com/office/drawing/2014/main" id="{98ABDF36-58AB-3815-272B-F56DB0BCCF26}"/>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8187963F-F2E3-4AF8-AA81-3E7DD5564DC2}"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23</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3477258883"/>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EFCDB-8321-E3DF-8046-5CA5ED73B2B0}"/>
              </a:ext>
            </a:extLst>
          </p:cNvPr>
          <p:cNvSpPr>
            <a:spLocks noGrp="1"/>
          </p:cNvSpPr>
          <p:nvPr>
            <p:ph type="title"/>
          </p:nvPr>
        </p:nvSpPr>
        <p:spPr>
          <a:xfrm>
            <a:off x="703384" y="274638"/>
            <a:ext cx="7983415" cy="1143000"/>
          </a:xfrm>
        </p:spPr>
        <p:txBody>
          <a:bodyPr/>
          <a:lstStyle/>
          <a:p>
            <a:r>
              <a:rPr lang="en-US" sz="3200" b="1" dirty="0"/>
              <a:t> IRC § 894 - INCOME AFFECTED BY TREATY -CFR § 1.894-1 (INGRESOS y CONVENIOS)</a:t>
            </a:r>
          </a:p>
        </p:txBody>
      </p:sp>
      <p:sp>
        <p:nvSpPr>
          <p:cNvPr id="4" name="Content Placeholder 3">
            <a:extLst>
              <a:ext uri="{FF2B5EF4-FFF2-40B4-BE49-F238E27FC236}">
                <a16:creationId xmlns:a16="http://schemas.microsoft.com/office/drawing/2014/main" id="{84AE75DE-4E1B-3106-7FF8-666126423D8A}"/>
              </a:ext>
            </a:extLst>
          </p:cNvPr>
          <p:cNvSpPr>
            <a:spLocks noGrp="1"/>
          </p:cNvSpPr>
          <p:nvPr>
            <p:ph sz="half" idx="2"/>
          </p:nvPr>
        </p:nvSpPr>
        <p:spPr>
          <a:xfrm>
            <a:off x="457201" y="1629862"/>
            <a:ext cx="8229599" cy="4341324"/>
          </a:xfrm>
        </p:spPr>
        <p:txBody>
          <a:bodyPr/>
          <a:lstStyle/>
          <a:p>
            <a:pPr marL="0" indent="0" algn="ctr">
              <a:buNone/>
            </a:pPr>
            <a:r>
              <a:rPr lang="es-CL" b="1" dirty="0"/>
              <a:t>Entidades Híbridas Aplicación </a:t>
            </a:r>
            <a:endParaRPr lang="es-CL" dirty="0"/>
          </a:p>
          <a:p>
            <a:pPr algn="just">
              <a:buFontTx/>
              <a:buChar char="-"/>
            </a:pPr>
            <a:r>
              <a:rPr lang="es-CL" sz="2000" dirty="0"/>
              <a:t>Este tema es especialmente relevante cuando entre EE.UU. y el país con el cual hay un CDI existe una entidad en una tercera jurisdicción.</a:t>
            </a:r>
          </a:p>
          <a:p>
            <a:pPr algn="just">
              <a:buFontTx/>
              <a:buChar char="-"/>
            </a:pPr>
            <a:endParaRPr lang="es-CL" sz="2000" dirty="0"/>
          </a:p>
          <a:p>
            <a:pPr algn="just">
              <a:buFontTx/>
              <a:buChar char="-"/>
            </a:pPr>
            <a:r>
              <a:rPr lang="es-CL" sz="2000" dirty="0"/>
              <a:t>Del mismo modo, hay situaciones donde el tratamiento distinto de una entidad no influye en la aplicación del CDI. </a:t>
            </a:r>
          </a:p>
          <a:p>
            <a:pPr algn="just">
              <a:buFontTx/>
              <a:buChar char="-"/>
            </a:pPr>
            <a:endParaRPr lang="es-CL" sz="2000" dirty="0"/>
          </a:p>
          <a:p>
            <a:pPr algn="just">
              <a:buFontTx/>
              <a:buChar char="-"/>
            </a:pPr>
            <a:r>
              <a:rPr lang="es-CL" sz="2000" dirty="0"/>
              <a:t>En termino generales, estas regulaciones son una norma antiabuso que busca evitar que se utilicen las disposiciones de un CDI por residentes de un país, para diferir la tributación en sus países de residencia. </a:t>
            </a:r>
          </a:p>
          <a:p>
            <a:pPr marL="0" indent="0">
              <a:buNone/>
            </a:pPr>
            <a:endParaRPr lang="es-CL" sz="2000" dirty="0"/>
          </a:p>
          <a:p>
            <a:pPr marL="0" indent="0">
              <a:buNone/>
            </a:pPr>
            <a:endParaRPr lang="es-CL" sz="2000" dirty="0"/>
          </a:p>
          <a:p>
            <a:pPr marL="0" indent="0">
              <a:buNone/>
            </a:pPr>
            <a:endParaRPr lang="es-CL" sz="2000" dirty="0"/>
          </a:p>
          <a:p>
            <a:pPr marL="0" indent="0">
              <a:buNone/>
            </a:pPr>
            <a:endParaRPr lang="es-CL" sz="2000" dirty="0"/>
          </a:p>
          <a:p>
            <a:pPr marL="0" indent="0">
              <a:buNone/>
            </a:pPr>
            <a:endParaRPr lang="en-US" dirty="0"/>
          </a:p>
        </p:txBody>
      </p:sp>
      <p:sp>
        <p:nvSpPr>
          <p:cNvPr id="7" name="Slide Number Placeholder 6">
            <a:extLst>
              <a:ext uri="{FF2B5EF4-FFF2-40B4-BE49-F238E27FC236}">
                <a16:creationId xmlns:a16="http://schemas.microsoft.com/office/drawing/2014/main" id="{98ABDF36-58AB-3815-272B-F56DB0BCCF26}"/>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8187963F-F2E3-4AF8-AA81-3E7DD5564DC2}"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24</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548173552"/>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75919-AE5A-B2ED-6EF8-D74247DB7A83}"/>
              </a:ext>
            </a:extLst>
          </p:cNvPr>
          <p:cNvSpPr>
            <a:spLocks noGrp="1"/>
          </p:cNvSpPr>
          <p:nvPr>
            <p:ph type="title"/>
          </p:nvPr>
        </p:nvSpPr>
        <p:spPr>
          <a:xfrm>
            <a:off x="685800" y="274638"/>
            <a:ext cx="8001000" cy="1143000"/>
          </a:xfrm>
        </p:spPr>
        <p:txBody>
          <a:bodyPr/>
          <a:lstStyle/>
          <a:p>
            <a:r>
              <a:rPr lang="en-US" sz="3200" b="1" dirty="0"/>
              <a:t>IRC § 894 - INCOME AFFECTED BY TREATY -CFR § 1.894-1 (INGRESOS y CONVENIOS)</a:t>
            </a:r>
          </a:p>
        </p:txBody>
      </p:sp>
      <p:sp>
        <p:nvSpPr>
          <p:cNvPr id="3" name="Text Placeholder 2">
            <a:extLst>
              <a:ext uri="{FF2B5EF4-FFF2-40B4-BE49-F238E27FC236}">
                <a16:creationId xmlns:a16="http://schemas.microsoft.com/office/drawing/2014/main" id="{42264531-25A4-C65A-E439-9C669620CDBD}"/>
              </a:ext>
            </a:extLst>
          </p:cNvPr>
          <p:cNvSpPr>
            <a:spLocks noGrp="1"/>
          </p:cNvSpPr>
          <p:nvPr>
            <p:ph type="body" idx="1"/>
          </p:nvPr>
        </p:nvSpPr>
        <p:spPr/>
        <p:txBody>
          <a:bodyPr/>
          <a:lstStyle/>
          <a:p>
            <a:r>
              <a:rPr lang="en-US" dirty="0"/>
              <a:t> Treas. Reg. 1.894-1(d)(3)(iii)</a:t>
            </a:r>
          </a:p>
        </p:txBody>
      </p:sp>
      <p:sp>
        <p:nvSpPr>
          <p:cNvPr id="4" name="Content Placeholder 3">
            <a:extLst>
              <a:ext uri="{FF2B5EF4-FFF2-40B4-BE49-F238E27FC236}">
                <a16:creationId xmlns:a16="http://schemas.microsoft.com/office/drawing/2014/main" id="{38A6DED8-E003-7FCB-C728-7E905F5E1C44}"/>
              </a:ext>
            </a:extLst>
          </p:cNvPr>
          <p:cNvSpPr>
            <a:spLocks noGrp="1"/>
          </p:cNvSpPr>
          <p:nvPr>
            <p:ph sz="half" idx="2"/>
          </p:nvPr>
        </p:nvSpPr>
        <p:spPr>
          <a:xfrm>
            <a:off x="209550" y="2174875"/>
            <a:ext cx="4040188" cy="3951288"/>
          </a:xfrm>
        </p:spPr>
        <p:txBody>
          <a:bodyPr/>
          <a:lstStyle/>
          <a:p>
            <a:pPr algn="just"/>
            <a:r>
              <a:rPr lang="en-US" sz="1100" i="1" kern="100" dirty="0">
                <a:effectLst/>
                <a:latin typeface="Calibri" panose="020F0502020204030204" pitchFamily="34" charset="0"/>
                <a:ea typeface="Calibri" panose="020F0502020204030204" pitchFamily="34" charset="0"/>
                <a:cs typeface="Times New Roman" panose="02020603050405020304" pitchFamily="18" charset="0"/>
              </a:rPr>
              <a:t>… an entity is treated as fiscally transparent under the law of an interest holder's jurisdiction with respect to an item of income to the extent that the laws of the interest holder's jurisdiction require the interest holder resident in that jurisdiction to separately take into account on a current basis the interest holder's respective share of the item of income paid to the entity, whether or not distributed to the interest holder, and the character and source of the item in the hands of the interest holder are determined as if such item were realized directly from the source from which realized by the entity. </a:t>
            </a:r>
            <a:r>
              <a:rPr lang="en-US" sz="1100" i="1" kern="100" dirty="0">
                <a:latin typeface="Calibri" panose="020F0502020204030204" pitchFamily="34" charset="0"/>
                <a:ea typeface="Calibri" panose="020F0502020204030204" pitchFamily="34" charset="0"/>
                <a:cs typeface="Times New Roman" panose="02020603050405020304" pitchFamily="18" charset="0"/>
              </a:rPr>
              <a:t>… </a:t>
            </a:r>
            <a:r>
              <a:rPr lang="en-US" sz="1100" i="1" kern="100" dirty="0">
                <a:effectLst/>
                <a:latin typeface="Calibri" panose="020F0502020204030204" pitchFamily="34" charset="0"/>
                <a:ea typeface="Calibri" panose="020F0502020204030204" pitchFamily="34" charset="0"/>
                <a:cs typeface="Times New Roman" panose="02020603050405020304" pitchFamily="18" charset="0"/>
              </a:rPr>
              <a:t>An entity will not be treated as fiscally transparent with respect to an item of income under the laws of the interest holder's jurisdiction, however, if, under the laws of the interest holder's jurisdiction, the interest holder in the entity is required to include in gross income a share of all or a part of the entity's income on a current basis year under any type of anti-deferral or comparable mechanism. In determining whether an entity is fiscally transparent with respect to an item of income under the laws of an interest holder's jurisdiction, it is irrelevant how the entity is treated under the laws of the entity's jurisdiction… </a:t>
            </a:r>
          </a:p>
          <a:p>
            <a:endParaRPr lang="en-US" dirty="0"/>
          </a:p>
        </p:txBody>
      </p:sp>
      <p:sp>
        <p:nvSpPr>
          <p:cNvPr id="5" name="Text Placeholder 4">
            <a:extLst>
              <a:ext uri="{FF2B5EF4-FFF2-40B4-BE49-F238E27FC236}">
                <a16:creationId xmlns:a16="http://schemas.microsoft.com/office/drawing/2014/main" id="{411995FB-91E8-28C7-DEFF-73326260B599}"/>
              </a:ext>
            </a:extLst>
          </p:cNvPr>
          <p:cNvSpPr>
            <a:spLocks noGrp="1"/>
          </p:cNvSpPr>
          <p:nvPr>
            <p:ph type="body" sz="quarter" idx="3"/>
          </p:nvPr>
        </p:nvSpPr>
        <p:spPr>
          <a:xfrm>
            <a:off x="4645025" y="1417638"/>
            <a:ext cx="4041775" cy="639762"/>
          </a:xfrm>
        </p:spPr>
        <p:txBody>
          <a:bodyPr/>
          <a:lstStyle/>
          <a:p>
            <a:pPr algn="ctr"/>
            <a:r>
              <a:rPr lang="es-CL" sz="1800" dirty="0"/>
              <a:t>“</a:t>
            </a:r>
            <a:r>
              <a:rPr lang="es-CL" sz="1800" dirty="0" err="1"/>
              <a:t>Fiscally</a:t>
            </a:r>
            <a:r>
              <a:rPr lang="es-CL" sz="1800" dirty="0"/>
              <a:t> </a:t>
            </a:r>
            <a:r>
              <a:rPr lang="es-CL" sz="1800" dirty="0" err="1"/>
              <a:t>Transparent</a:t>
            </a:r>
            <a:r>
              <a:rPr lang="es-CL" sz="1800" dirty="0"/>
              <a:t> – Entidad Transparente a Fines Fiscales ”</a:t>
            </a:r>
            <a:endParaRPr lang="en-US" sz="1800" dirty="0"/>
          </a:p>
        </p:txBody>
      </p:sp>
      <p:sp>
        <p:nvSpPr>
          <p:cNvPr id="6" name="Content Placeholder 5">
            <a:extLst>
              <a:ext uri="{FF2B5EF4-FFF2-40B4-BE49-F238E27FC236}">
                <a16:creationId xmlns:a16="http://schemas.microsoft.com/office/drawing/2014/main" id="{86905CF6-9C8F-67CB-96D1-9C9A4B55F39E}"/>
              </a:ext>
            </a:extLst>
          </p:cNvPr>
          <p:cNvSpPr>
            <a:spLocks noGrp="1"/>
          </p:cNvSpPr>
          <p:nvPr>
            <p:ph sz="quarter" idx="4"/>
          </p:nvPr>
        </p:nvSpPr>
        <p:spPr>
          <a:xfrm>
            <a:off x="4645024" y="1978025"/>
            <a:ext cx="4041775" cy="3951288"/>
          </a:xfrm>
        </p:spPr>
        <p:txBody>
          <a:bodyPr/>
          <a:lstStyle/>
          <a:p>
            <a:pPr algn="just"/>
            <a:r>
              <a:rPr lang="es-CL" sz="1100" dirty="0"/>
              <a:t>La transparencia fiscal, “</a:t>
            </a:r>
            <a:r>
              <a:rPr lang="es-CL" sz="1100" dirty="0" err="1"/>
              <a:t>Disregarded</a:t>
            </a:r>
            <a:r>
              <a:rPr lang="es-CL" sz="1100" dirty="0"/>
              <a:t> </a:t>
            </a:r>
            <a:r>
              <a:rPr lang="es-CL" sz="1100" dirty="0" err="1"/>
              <a:t>Entity</a:t>
            </a:r>
            <a:r>
              <a:rPr lang="es-CL" sz="1100" dirty="0"/>
              <a:t>” o “Pass-</a:t>
            </a:r>
            <a:r>
              <a:rPr lang="es-CL" sz="1100" dirty="0" err="1"/>
              <a:t>Through</a:t>
            </a:r>
            <a:r>
              <a:rPr lang="es-CL" sz="1100" dirty="0"/>
              <a:t>” son conceptos muy comunes en EE.UU. En la práctica, la norma general es que las entidades tengan estas características. </a:t>
            </a:r>
          </a:p>
          <a:p>
            <a:pPr algn="just"/>
            <a:endParaRPr lang="es-CL" sz="1100" dirty="0"/>
          </a:p>
          <a:p>
            <a:pPr algn="just"/>
            <a:r>
              <a:rPr lang="es-CL" sz="1100" dirty="0"/>
              <a:t>Como vimos anteriormente, EE.UU. también contempla reglas para clasificar las entidades extranjeras como </a:t>
            </a:r>
            <a:r>
              <a:rPr lang="es-CL" sz="1100" dirty="0" err="1"/>
              <a:t>Foreign</a:t>
            </a:r>
            <a:r>
              <a:rPr lang="es-CL" sz="1100" dirty="0"/>
              <a:t> </a:t>
            </a:r>
            <a:r>
              <a:rPr lang="es-CL" sz="1100" dirty="0" err="1"/>
              <a:t>Corporation</a:t>
            </a:r>
            <a:r>
              <a:rPr lang="es-CL" sz="1100" dirty="0"/>
              <a:t>, </a:t>
            </a:r>
            <a:r>
              <a:rPr lang="es-CL" sz="1100" dirty="0" err="1"/>
              <a:t>Disregarded</a:t>
            </a:r>
            <a:r>
              <a:rPr lang="es-CL" sz="1100" dirty="0"/>
              <a:t> </a:t>
            </a:r>
            <a:r>
              <a:rPr lang="es-CL" sz="1100" dirty="0" err="1"/>
              <a:t>Entities</a:t>
            </a:r>
            <a:r>
              <a:rPr lang="es-CL" sz="1100" dirty="0"/>
              <a:t> o </a:t>
            </a:r>
            <a:r>
              <a:rPr lang="es-CL" sz="1100" dirty="0" err="1"/>
              <a:t>Foreign</a:t>
            </a:r>
            <a:r>
              <a:rPr lang="es-CL" sz="1100" dirty="0"/>
              <a:t> </a:t>
            </a:r>
            <a:r>
              <a:rPr lang="es-CL" sz="1100" dirty="0" err="1"/>
              <a:t>Partnership</a:t>
            </a:r>
            <a:r>
              <a:rPr lang="es-CL" sz="1100" dirty="0"/>
              <a:t>. </a:t>
            </a:r>
          </a:p>
          <a:p>
            <a:pPr algn="just"/>
            <a:endParaRPr lang="es-CL" sz="1100" dirty="0"/>
          </a:p>
          <a:p>
            <a:pPr algn="just"/>
            <a:r>
              <a:rPr lang="es-CL" sz="1100" dirty="0"/>
              <a:t>Estas reglas en específico exigen que la entidad en una tercera jurisdicción sea tratada como transparente por la jurisdicción del contribuyente que busca invocar el CDI. </a:t>
            </a:r>
          </a:p>
          <a:p>
            <a:pPr algn="just"/>
            <a:endParaRPr lang="es-CL" sz="1100" dirty="0"/>
          </a:p>
          <a:p>
            <a:pPr algn="just"/>
            <a:r>
              <a:rPr lang="es-CL" sz="1100" dirty="0"/>
              <a:t>Adicionalmente, establece que una entidad no se considerará como transparente para fines fiscales, por el solo hecho que exista un regla </a:t>
            </a:r>
            <a:r>
              <a:rPr lang="es-CL" sz="1100" dirty="0" err="1"/>
              <a:t>anti-diferral</a:t>
            </a:r>
            <a:r>
              <a:rPr lang="es-CL" sz="1100" dirty="0"/>
              <a:t> (CFC por ej.).</a:t>
            </a:r>
          </a:p>
          <a:p>
            <a:pPr algn="just"/>
            <a:endParaRPr lang="es-CL" sz="1100" dirty="0"/>
          </a:p>
          <a:p>
            <a:pPr algn="just"/>
            <a:r>
              <a:rPr lang="es-CL" sz="1100" dirty="0"/>
              <a:t>Lo anterior va muy en línea con la lógica tributaria en EE.UU. respecto a entidades extranjeras, donde es muy distinto el tratamiento de una entidad transparente que CFC. </a:t>
            </a:r>
          </a:p>
          <a:p>
            <a:pPr algn="just"/>
            <a:endParaRPr lang="es-CL" sz="1100" dirty="0"/>
          </a:p>
          <a:p>
            <a:pPr algn="just"/>
            <a:endParaRPr lang="en-US" sz="1100" dirty="0"/>
          </a:p>
        </p:txBody>
      </p:sp>
      <p:sp>
        <p:nvSpPr>
          <p:cNvPr id="7" name="Slide Number Placeholder 6">
            <a:extLst>
              <a:ext uri="{FF2B5EF4-FFF2-40B4-BE49-F238E27FC236}">
                <a16:creationId xmlns:a16="http://schemas.microsoft.com/office/drawing/2014/main" id="{F93E5F79-2FE2-9A10-B58C-982054B09997}"/>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8187963F-F2E3-4AF8-AA81-3E7DD5564DC2}"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25</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351599770"/>
      </p:ext>
    </p:extLst>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B017A-13DE-F0FE-9626-73EFECD5FDB3}"/>
              </a:ext>
            </a:extLst>
          </p:cNvPr>
          <p:cNvSpPr>
            <a:spLocks noGrp="1"/>
          </p:cNvSpPr>
          <p:nvPr>
            <p:ph type="title"/>
          </p:nvPr>
        </p:nvSpPr>
        <p:spPr>
          <a:xfrm>
            <a:off x="777922" y="274638"/>
            <a:ext cx="7908878" cy="1143000"/>
          </a:xfrm>
        </p:spPr>
        <p:txBody>
          <a:bodyPr/>
          <a:lstStyle/>
          <a:p>
            <a:r>
              <a:rPr lang="en-US" sz="3200" b="1" dirty="0"/>
              <a:t> IRC § 894 - INCOME AFFECTED BY TREATY -CFR § 1.894-1 (INGRESOS y CONVENIOS)</a:t>
            </a:r>
          </a:p>
        </p:txBody>
      </p:sp>
      <p:sp>
        <p:nvSpPr>
          <p:cNvPr id="7" name="Slide Number Placeholder 6">
            <a:extLst>
              <a:ext uri="{FF2B5EF4-FFF2-40B4-BE49-F238E27FC236}">
                <a16:creationId xmlns:a16="http://schemas.microsoft.com/office/drawing/2014/main" id="{DFE60730-EF7F-E27D-D6A8-B2F6834E9BA4}"/>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8187963F-F2E3-4AF8-AA81-3E7DD5564DC2}"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26</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cxnSp>
        <p:nvCxnSpPr>
          <p:cNvPr id="8" name="Straight Arrow Connector 7">
            <a:extLst>
              <a:ext uri="{FF2B5EF4-FFF2-40B4-BE49-F238E27FC236}">
                <a16:creationId xmlns:a16="http://schemas.microsoft.com/office/drawing/2014/main" id="{5A9FB2F2-B1EB-4184-AD77-0C8C39960673}"/>
              </a:ext>
            </a:extLst>
          </p:cNvPr>
          <p:cNvCxnSpPr>
            <a:cxnSpLocks/>
            <a:stCxn id="32" idx="2"/>
          </p:cNvCxnSpPr>
          <p:nvPr/>
        </p:nvCxnSpPr>
        <p:spPr>
          <a:xfrm flipH="1">
            <a:off x="5533882" y="2636512"/>
            <a:ext cx="1" cy="107472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 name="Rectangle 8">
            <a:extLst>
              <a:ext uri="{FF2B5EF4-FFF2-40B4-BE49-F238E27FC236}">
                <a16:creationId xmlns:a16="http://schemas.microsoft.com/office/drawing/2014/main" id="{07AB7AD3-CDCE-4810-BD05-56683FFD9C15}"/>
              </a:ext>
            </a:extLst>
          </p:cNvPr>
          <p:cNvSpPr/>
          <p:nvPr/>
        </p:nvSpPr>
        <p:spPr>
          <a:xfrm>
            <a:off x="4765867" y="3737468"/>
            <a:ext cx="1536032" cy="476919"/>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LP Canadiense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0" name="Straight Arrow Connector 9">
            <a:extLst>
              <a:ext uri="{FF2B5EF4-FFF2-40B4-BE49-F238E27FC236}">
                <a16:creationId xmlns:a16="http://schemas.microsoft.com/office/drawing/2014/main" id="{0E4FFFEB-87D4-B6E0-3515-5ACCB67FAB59}"/>
              </a:ext>
            </a:extLst>
          </p:cNvPr>
          <p:cNvCxnSpPr>
            <a:cxnSpLocks/>
          </p:cNvCxnSpPr>
          <p:nvPr/>
        </p:nvCxnSpPr>
        <p:spPr>
          <a:xfrm>
            <a:off x="5533883" y="4214387"/>
            <a:ext cx="0" cy="89835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1" name="Picture 2" descr="Bandera de los Estados Unidos">
            <a:extLst>
              <a:ext uri="{FF2B5EF4-FFF2-40B4-BE49-F238E27FC236}">
                <a16:creationId xmlns:a16="http://schemas.microsoft.com/office/drawing/2014/main" id="{5F49CA41-1AA7-71F2-DC50-954B70E5CF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2668" y="5112745"/>
            <a:ext cx="622631" cy="326881"/>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608230E7-740C-2109-A9CC-725BCD69A218}"/>
              </a:ext>
            </a:extLst>
          </p:cNvPr>
          <p:cNvSpPr/>
          <p:nvPr/>
        </p:nvSpPr>
        <p:spPr>
          <a:xfrm>
            <a:off x="4765867" y="5112745"/>
            <a:ext cx="1536032" cy="4769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US </a:t>
            </a:r>
            <a:r>
              <a:rPr kumimoji="0" lang="es-CL" sz="1200" b="0" i="0" u="none" strike="noStrike" kern="1200" cap="none" spc="0" normalizeH="0" baseline="0" noProof="0" dirty="0" err="1">
                <a:ln>
                  <a:noFill/>
                </a:ln>
                <a:solidFill>
                  <a:prstClr val="black"/>
                </a:solidFill>
                <a:effectLst/>
                <a:uLnTx/>
                <a:uFillTx/>
                <a:latin typeface="Calibri"/>
                <a:ea typeface="+mn-ea"/>
                <a:cs typeface="+mn-cs"/>
              </a:rPr>
              <a:t>Corporation</a:t>
            </a:r>
            <a:r>
              <a:rPr kumimoji="0" lang="es-CL" sz="1200" b="0" i="0" u="none" strike="noStrike" kern="1200" cap="none" spc="0" normalizeH="0" baseline="0" noProof="0" dirty="0">
                <a:ln>
                  <a:noFill/>
                </a:ln>
                <a:solidFill>
                  <a:prstClr val="black"/>
                </a:solidFill>
                <a:effectLst/>
                <a:uLnTx/>
                <a:uFillTx/>
                <a:latin typeface="Calibri"/>
                <a:ea typeface="+mn-ea"/>
                <a:cs typeface="+mn-cs"/>
              </a:rPr>
              <a:t>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13" name="Picture 8" descr="Bandera de Chile">
            <a:extLst>
              <a:ext uri="{FF2B5EF4-FFF2-40B4-BE49-F238E27FC236}">
                <a16:creationId xmlns:a16="http://schemas.microsoft.com/office/drawing/2014/main" id="{AAE68A8D-583F-F852-223B-21D2821023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2667" y="2324893"/>
            <a:ext cx="622631" cy="326881"/>
          </a:xfrm>
          <a:prstGeom prst="rect">
            <a:avLst/>
          </a:prstGeom>
          <a:noFill/>
          <a:extLst>
            <a:ext uri="{909E8E84-426E-40DD-AFC4-6F175D3DCCD1}">
              <a14:hiddenFill xmlns:a14="http://schemas.microsoft.com/office/drawing/2010/main">
                <a:solidFill>
                  <a:srgbClr val="FFFFFF"/>
                </a:solidFill>
              </a14:hiddenFill>
            </a:ext>
          </a:extLst>
        </p:spPr>
      </p:pic>
      <p:sp>
        <p:nvSpPr>
          <p:cNvPr id="15" name="Arrow: Curved Left 14">
            <a:extLst>
              <a:ext uri="{FF2B5EF4-FFF2-40B4-BE49-F238E27FC236}">
                <a16:creationId xmlns:a16="http://schemas.microsoft.com/office/drawing/2014/main" id="{60C4859B-76BB-0FDE-6946-290E88E4787E}"/>
              </a:ext>
            </a:extLst>
          </p:cNvPr>
          <p:cNvSpPr/>
          <p:nvPr/>
        </p:nvSpPr>
        <p:spPr>
          <a:xfrm flipH="1" flipV="1">
            <a:off x="4243175" y="3874168"/>
            <a:ext cx="415732" cy="1460996"/>
          </a:xfrm>
          <a:prstGeom prst="curvedLeftArrow">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cxnSp>
        <p:nvCxnSpPr>
          <p:cNvPr id="22" name="Straight Connector 21">
            <a:extLst>
              <a:ext uri="{FF2B5EF4-FFF2-40B4-BE49-F238E27FC236}">
                <a16:creationId xmlns:a16="http://schemas.microsoft.com/office/drawing/2014/main" id="{F16139E3-9FD2-D318-F2F6-DD7672A91A86}"/>
              </a:ext>
            </a:extLst>
          </p:cNvPr>
          <p:cNvCxnSpPr>
            <a:cxnSpLocks/>
          </p:cNvCxnSpPr>
          <p:nvPr/>
        </p:nvCxnSpPr>
        <p:spPr>
          <a:xfrm>
            <a:off x="3952373" y="4511842"/>
            <a:ext cx="4162926" cy="0"/>
          </a:xfrm>
          <a:prstGeom prst="line">
            <a:avLst/>
          </a:prstGeom>
        </p:spPr>
        <p:style>
          <a:lnRef idx="2">
            <a:schemeClr val="accent1"/>
          </a:lnRef>
          <a:fillRef idx="0">
            <a:schemeClr val="accent1"/>
          </a:fillRef>
          <a:effectRef idx="1">
            <a:schemeClr val="accent1"/>
          </a:effectRef>
          <a:fontRef idx="minor">
            <a:schemeClr val="tx1"/>
          </a:fontRef>
        </p:style>
      </p:cxnSp>
      <p:pic>
        <p:nvPicPr>
          <p:cNvPr id="32" name="Content Placeholder 31" descr="Group of men outline">
            <a:extLst>
              <a:ext uri="{FF2B5EF4-FFF2-40B4-BE49-F238E27FC236}">
                <a16:creationId xmlns:a16="http://schemas.microsoft.com/office/drawing/2014/main" id="{941305BF-B9D3-068D-5CA4-EF63F49C28EC}"/>
              </a:ext>
            </a:extLst>
          </p:cNvPr>
          <p:cNvPicPr>
            <a:picLocks noGrp="1" noChangeAspect="1"/>
          </p:cNvPicPr>
          <p:nvPr>
            <p:ph sz="quarter" idx="4"/>
          </p:nvPr>
        </p:nvPicPr>
        <p:blipFill>
          <a:blip r:embed="rId4">
            <a:extLst>
              <a:ext uri="{96DAC541-7B7A-43D3-8B79-37D633B846F1}">
                <asvg:svgBlip xmlns:asvg="http://schemas.microsoft.com/office/drawing/2016/SVG/main" r:embed="rId5"/>
              </a:ext>
            </a:extLst>
          </a:blip>
          <a:stretch>
            <a:fillRect/>
          </a:stretch>
        </p:blipFill>
        <p:spPr>
          <a:xfrm>
            <a:off x="5135458" y="1839663"/>
            <a:ext cx="796849" cy="796849"/>
          </a:xfrm>
        </p:spPr>
      </p:pic>
      <p:cxnSp>
        <p:nvCxnSpPr>
          <p:cNvPr id="28" name="Straight Connector 27">
            <a:extLst>
              <a:ext uri="{FF2B5EF4-FFF2-40B4-BE49-F238E27FC236}">
                <a16:creationId xmlns:a16="http://schemas.microsoft.com/office/drawing/2014/main" id="{BD3DEE9E-229F-03E4-7922-E19372CC1F92}"/>
              </a:ext>
            </a:extLst>
          </p:cNvPr>
          <p:cNvCxnSpPr/>
          <p:nvPr/>
        </p:nvCxnSpPr>
        <p:spPr>
          <a:xfrm>
            <a:off x="3952373" y="3344779"/>
            <a:ext cx="4162925" cy="0"/>
          </a:xfrm>
          <a:prstGeom prst="line">
            <a:avLst/>
          </a:prstGeom>
        </p:spPr>
        <p:style>
          <a:lnRef idx="2">
            <a:schemeClr val="accent1"/>
          </a:lnRef>
          <a:fillRef idx="0">
            <a:schemeClr val="accent1"/>
          </a:fillRef>
          <a:effectRef idx="1">
            <a:schemeClr val="accent1"/>
          </a:effectRef>
          <a:fontRef idx="minor">
            <a:schemeClr val="tx1"/>
          </a:fontRef>
        </p:style>
      </p:cxnSp>
      <p:pic>
        <p:nvPicPr>
          <p:cNvPr id="1026" name="Picture 2" descr="Bandera de Canadá">
            <a:extLst>
              <a:ext uri="{FF2B5EF4-FFF2-40B4-BE49-F238E27FC236}">
                <a16:creationId xmlns:a16="http://schemas.microsoft.com/office/drawing/2014/main" id="{8AF90976-B748-3E15-5E38-E7EFF5BC38C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92668" y="3737468"/>
            <a:ext cx="622631" cy="326881"/>
          </a:xfrm>
          <a:prstGeom prst="rect">
            <a:avLst/>
          </a:prstGeom>
          <a:noFill/>
          <a:extLst>
            <a:ext uri="{909E8E84-426E-40DD-AFC4-6F175D3DCCD1}">
              <a14:hiddenFill xmlns:a14="http://schemas.microsoft.com/office/drawing/2010/main">
                <a:solidFill>
                  <a:srgbClr val="FFFFFF"/>
                </a:solidFill>
              </a14:hiddenFill>
            </a:ext>
          </a:extLst>
        </p:spPr>
      </p:pic>
      <p:sp>
        <p:nvSpPr>
          <p:cNvPr id="30" name="Arrow: Curved Left 29">
            <a:extLst>
              <a:ext uri="{FF2B5EF4-FFF2-40B4-BE49-F238E27FC236}">
                <a16:creationId xmlns:a16="http://schemas.microsoft.com/office/drawing/2014/main" id="{1B3D843D-C1FA-591C-F491-1EF9321AE365}"/>
              </a:ext>
            </a:extLst>
          </p:cNvPr>
          <p:cNvSpPr/>
          <p:nvPr/>
        </p:nvSpPr>
        <p:spPr>
          <a:xfrm flipV="1">
            <a:off x="6397800" y="2389815"/>
            <a:ext cx="426790" cy="1568115"/>
          </a:xfrm>
          <a:prstGeom prst="curvedLeftArrow">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4" name="Rectangle 33">
            <a:extLst>
              <a:ext uri="{FF2B5EF4-FFF2-40B4-BE49-F238E27FC236}">
                <a16:creationId xmlns:a16="http://schemas.microsoft.com/office/drawing/2014/main" id="{116F3EF1-E1C5-A4DD-6762-845152B3546F}"/>
              </a:ext>
            </a:extLst>
          </p:cNvPr>
          <p:cNvSpPr/>
          <p:nvPr/>
        </p:nvSpPr>
        <p:spPr>
          <a:xfrm>
            <a:off x="225280" y="1693146"/>
            <a:ext cx="2814698" cy="403617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marL="285750" marR="0" lvl="0" indent="-285750" algn="just" defTabSz="457200" rtl="0" eaLnBrk="0" fontAlgn="base" latinLnBrk="0" hangingPunct="0">
              <a:lnSpc>
                <a:spcPct val="100000"/>
              </a:lnSpc>
              <a:spcBef>
                <a:spcPct val="0"/>
              </a:spcBef>
              <a:spcAft>
                <a:spcPct val="0"/>
              </a:spcAft>
              <a:buClrTx/>
              <a:buSzTx/>
              <a:buFontTx/>
              <a:buChar char="-"/>
              <a:tabLst/>
              <a:defRPr/>
            </a:pP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Desde el punto de vista tributario en EE.UU., la LP canadiense es una </a:t>
            </a:r>
            <a:r>
              <a:rPr kumimoji="0" lang="es-CL" sz="14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Foreign</a:t>
            </a: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a:t>
            </a:r>
            <a:r>
              <a:rPr kumimoji="0" lang="es-CL" sz="14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Partnership</a:t>
            </a: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(Pass-</a:t>
            </a:r>
            <a:r>
              <a:rPr kumimoji="0" lang="es-CL" sz="14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Through</a:t>
            </a: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a:t>
            </a:r>
          </a:p>
          <a:p>
            <a:pPr marL="285750" marR="0" lvl="0" indent="-285750" algn="just" defTabSz="457200" rtl="0" eaLnBrk="0" fontAlgn="base" latinLnBrk="0" hangingPunct="0">
              <a:lnSpc>
                <a:spcPct val="100000"/>
              </a:lnSpc>
              <a:spcBef>
                <a:spcPct val="0"/>
              </a:spcBef>
              <a:spcAft>
                <a:spcPct val="0"/>
              </a:spcAft>
              <a:buClrTx/>
              <a:buSzTx/>
              <a:buFontTx/>
              <a:buChar char="-"/>
              <a:tabLst/>
              <a:defRPr/>
            </a:pPr>
            <a:endPar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a:p>
            <a:pPr marL="285750" marR="0" lvl="0" indent="-285750" algn="just" defTabSz="457200" rtl="0" eaLnBrk="0" fontAlgn="base" latinLnBrk="0" hangingPunct="0">
              <a:lnSpc>
                <a:spcPct val="100000"/>
              </a:lnSpc>
              <a:spcBef>
                <a:spcPct val="0"/>
              </a:spcBef>
              <a:spcAft>
                <a:spcPct val="0"/>
              </a:spcAft>
              <a:buClrTx/>
              <a:buSzTx/>
              <a:buFontTx/>
              <a:buChar char="-"/>
              <a:tabLst/>
              <a:defRPr/>
            </a:pP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Lo anterior debido a que, como el GP de una LP tiene responsabilidad ilimitada es por default una </a:t>
            </a:r>
            <a:r>
              <a:rPr kumimoji="0" lang="es-CL" sz="14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Foreign</a:t>
            </a: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a:t>
            </a:r>
            <a:r>
              <a:rPr kumimoji="0" lang="es-CL" sz="14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Partnership</a:t>
            </a: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a:t>
            </a:r>
          </a:p>
          <a:p>
            <a:pPr marL="0" marR="0" lvl="0" indent="0" algn="just" defTabSz="457200" rtl="0" eaLnBrk="0" fontAlgn="base" latinLnBrk="0" hangingPunct="0">
              <a:lnSpc>
                <a:spcPct val="100000"/>
              </a:lnSpc>
              <a:spcBef>
                <a:spcPct val="0"/>
              </a:spcBef>
              <a:spcAft>
                <a:spcPct val="0"/>
              </a:spcAft>
              <a:buClrTx/>
              <a:buSzTx/>
              <a:buFontTx/>
              <a:buNone/>
              <a:tabLst/>
              <a:defRPr/>
            </a:pP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a:t>
            </a:r>
          </a:p>
          <a:p>
            <a:pPr marL="285750" marR="0" lvl="0" indent="-285750" algn="just" defTabSz="457200" rtl="0" eaLnBrk="0" fontAlgn="base" latinLnBrk="0" hangingPunct="0">
              <a:lnSpc>
                <a:spcPct val="100000"/>
              </a:lnSpc>
              <a:spcBef>
                <a:spcPct val="0"/>
              </a:spcBef>
              <a:spcAft>
                <a:spcPct val="0"/>
              </a:spcAft>
              <a:buClrTx/>
              <a:buSzTx/>
              <a:buFontTx/>
              <a:buChar char="-"/>
              <a:tabLst/>
              <a:defRPr/>
            </a:pP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Chile no considera a la LP canadiense como una entidad transparente. </a:t>
            </a:r>
            <a:r>
              <a:rPr lang="es-CL" sz="1400" dirty="0">
                <a:solidFill>
                  <a:prstClr val="black"/>
                </a:solidFill>
                <a:latin typeface="Calibri"/>
                <a:cs typeface="Times New Roman" panose="02020603050405020304" pitchFamily="18" charset="0"/>
              </a:rPr>
              <a:t>E</a:t>
            </a: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s decir, los socios residentes en Chile sólo tributan en Chile por las rentas efectivamente distribuidas desde Canadá (bajo art. 12 LIR). Oficio 1.279-2021.</a:t>
            </a:r>
            <a:endParaRPr kumimoji="0" lang="en-US"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p:txBody>
      </p:sp>
      <p:sp>
        <p:nvSpPr>
          <p:cNvPr id="35" name="Arrow: Curved Left 34">
            <a:extLst>
              <a:ext uri="{FF2B5EF4-FFF2-40B4-BE49-F238E27FC236}">
                <a16:creationId xmlns:a16="http://schemas.microsoft.com/office/drawing/2014/main" id="{8195652A-64AA-3490-D930-E3D854A3485B}"/>
              </a:ext>
            </a:extLst>
          </p:cNvPr>
          <p:cNvSpPr/>
          <p:nvPr/>
        </p:nvSpPr>
        <p:spPr>
          <a:xfrm>
            <a:off x="8406100" y="2550699"/>
            <a:ext cx="426790" cy="2784466"/>
          </a:xfrm>
          <a:prstGeom prst="curvedLeftArrow">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6" name="Oval 35">
            <a:extLst>
              <a:ext uri="{FF2B5EF4-FFF2-40B4-BE49-F238E27FC236}">
                <a16:creationId xmlns:a16="http://schemas.microsoft.com/office/drawing/2014/main" id="{E90FCAF8-A644-C5CA-F87A-77EE14004729}"/>
              </a:ext>
            </a:extLst>
          </p:cNvPr>
          <p:cNvSpPr/>
          <p:nvPr/>
        </p:nvSpPr>
        <p:spPr>
          <a:xfrm>
            <a:off x="8452508" y="3715829"/>
            <a:ext cx="661737" cy="24669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800" b="0" i="0" u="none" strike="noStrike" kern="1200" cap="none" spc="0" normalizeH="0" baseline="0" noProof="0" dirty="0">
                <a:ln>
                  <a:noFill/>
                </a:ln>
                <a:solidFill>
                  <a:prstClr val="black"/>
                </a:solidFill>
                <a:effectLst/>
                <a:uLnTx/>
                <a:uFillTx/>
                <a:latin typeface="Calibri"/>
                <a:ea typeface="+mn-ea"/>
                <a:cs typeface="+mn-cs"/>
              </a:rPr>
              <a:t>CDI</a:t>
            </a: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7" name="Oval 36">
            <a:extLst>
              <a:ext uri="{FF2B5EF4-FFF2-40B4-BE49-F238E27FC236}">
                <a16:creationId xmlns:a16="http://schemas.microsoft.com/office/drawing/2014/main" id="{89443A4F-799A-48A6-9F24-06C4D74236FD}"/>
              </a:ext>
            </a:extLst>
          </p:cNvPr>
          <p:cNvSpPr/>
          <p:nvPr/>
        </p:nvSpPr>
        <p:spPr>
          <a:xfrm>
            <a:off x="3910263" y="4578769"/>
            <a:ext cx="661737" cy="24669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800" b="0" i="0" u="none" strike="noStrike" kern="1200" cap="none" spc="0" normalizeH="0" baseline="0" noProof="0" dirty="0">
                <a:ln>
                  <a:noFill/>
                </a:ln>
                <a:solidFill>
                  <a:prstClr val="black"/>
                </a:solidFill>
                <a:effectLst/>
                <a:uLnTx/>
                <a:uFillTx/>
                <a:latin typeface="Calibri"/>
                <a:ea typeface="+mn-ea"/>
                <a:cs typeface="+mn-cs"/>
              </a:rPr>
              <a:t>WHT</a:t>
            </a: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16326828"/>
      </p:ext>
    </p:extLst>
  </p:cSld>
  <p:clrMapOvr>
    <a:masterClrMapping/>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75919-AE5A-B2ED-6EF8-D74247DB7A83}"/>
              </a:ext>
            </a:extLst>
          </p:cNvPr>
          <p:cNvSpPr>
            <a:spLocks noGrp="1"/>
          </p:cNvSpPr>
          <p:nvPr>
            <p:ph type="title"/>
          </p:nvPr>
        </p:nvSpPr>
        <p:spPr>
          <a:xfrm>
            <a:off x="1078172" y="274638"/>
            <a:ext cx="7608627" cy="1143000"/>
          </a:xfrm>
        </p:spPr>
        <p:txBody>
          <a:bodyPr/>
          <a:lstStyle/>
          <a:p>
            <a:r>
              <a:rPr lang="en-US" sz="3200" b="1" dirty="0"/>
              <a:t>IRC § 894 - INCOME AFFECTED BY TREATY -CFR § 1.894-1 (INGRESOS y CONVENIOS)</a:t>
            </a:r>
          </a:p>
        </p:txBody>
      </p:sp>
      <p:sp>
        <p:nvSpPr>
          <p:cNvPr id="3" name="Text Placeholder 2">
            <a:extLst>
              <a:ext uri="{FF2B5EF4-FFF2-40B4-BE49-F238E27FC236}">
                <a16:creationId xmlns:a16="http://schemas.microsoft.com/office/drawing/2014/main" id="{42264531-25A4-C65A-E439-9C669620CDBD}"/>
              </a:ext>
            </a:extLst>
          </p:cNvPr>
          <p:cNvSpPr>
            <a:spLocks noGrp="1"/>
          </p:cNvSpPr>
          <p:nvPr>
            <p:ph type="body" idx="1"/>
          </p:nvPr>
        </p:nvSpPr>
        <p:spPr/>
        <p:txBody>
          <a:bodyPr/>
          <a:lstStyle/>
          <a:p>
            <a:r>
              <a:rPr lang="en-US" dirty="0"/>
              <a:t> Treas. Reg. 1.894-1(d)</a:t>
            </a:r>
          </a:p>
        </p:txBody>
      </p:sp>
      <p:sp>
        <p:nvSpPr>
          <p:cNvPr id="4" name="Content Placeholder 3">
            <a:extLst>
              <a:ext uri="{FF2B5EF4-FFF2-40B4-BE49-F238E27FC236}">
                <a16:creationId xmlns:a16="http://schemas.microsoft.com/office/drawing/2014/main" id="{38A6DED8-E003-7FCB-C728-7E905F5E1C44}"/>
              </a:ext>
            </a:extLst>
          </p:cNvPr>
          <p:cNvSpPr>
            <a:spLocks noGrp="1"/>
          </p:cNvSpPr>
          <p:nvPr>
            <p:ph sz="half" idx="2"/>
          </p:nvPr>
        </p:nvSpPr>
        <p:spPr/>
        <p:txBody>
          <a:bodyPr/>
          <a:lstStyle/>
          <a:p>
            <a:pPr algn="just"/>
            <a:r>
              <a:rPr lang="en-US" sz="900" dirty="0"/>
              <a:t>Special rule for items of income received by entities—(1) In general. The tax imposed by sections 871(a), 881(a), 1443, 1461, and 4948(a) on an item of income received by an entity, wherever organized, that is fiscally transparent under the laws of the United States and/or any other jurisdiction with respect to an item of income shall be eligible for reduction under the terms of an income tax treaty to which the United States is a party only if the item of income is derived by a resident of the applicable treaty jurisdiction. For this purpose, an item of income may be derived by either the entity receiving the item of income or by the interest holders in the entity or, in certain circumstances, both. An item of income paid to an entity shall be considered to be derived by the entity only if the entity is not fiscally transparent under the laws of the entity's jurisdiction, as defined in paragraph (d)(3)(ii) of this section, with respect to the item of income. An item of income paid to an entity shall be considered to be derived by the interest holder in the entity only if the interest holder is not fiscally transparent in its jurisdiction with respect to the item of income and if the entity is considered to be fiscally transparent under the laws of the interest holder's jurisdiction with respect to the item of income, as defined in paragraph (d)(3)(iii) of this section. Notwithstanding the preceding two sentences, an item of income paid directly to a type of entity specifically identified in a treaty as a resident of a treaty jurisdiction shall be treated as derived by a resident of that treaty jurisdiction.</a:t>
            </a:r>
          </a:p>
        </p:txBody>
      </p:sp>
      <p:sp>
        <p:nvSpPr>
          <p:cNvPr id="5" name="Text Placeholder 4">
            <a:extLst>
              <a:ext uri="{FF2B5EF4-FFF2-40B4-BE49-F238E27FC236}">
                <a16:creationId xmlns:a16="http://schemas.microsoft.com/office/drawing/2014/main" id="{411995FB-91E8-28C7-DEFF-73326260B599}"/>
              </a:ext>
            </a:extLst>
          </p:cNvPr>
          <p:cNvSpPr>
            <a:spLocks noGrp="1"/>
          </p:cNvSpPr>
          <p:nvPr>
            <p:ph type="body" sz="quarter" idx="3"/>
          </p:nvPr>
        </p:nvSpPr>
        <p:spPr/>
        <p:txBody>
          <a:bodyPr/>
          <a:lstStyle/>
          <a:p>
            <a:pPr algn="ctr"/>
            <a:r>
              <a:rPr lang="es-CL" sz="1800" dirty="0"/>
              <a:t>             “</a:t>
            </a:r>
            <a:r>
              <a:rPr lang="es-CL" sz="1800" dirty="0" err="1"/>
              <a:t>Income</a:t>
            </a:r>
            <a:r>
              <a:rPr lang="es-CL" sz="1800" dirty="0"/>
              <a:t> </a:t>
            </a:r>
            <a:r>
              <a:rPr lang="es-CL" sz="1800" dirty="0" err="1"/>
              <a:t>Derived</a:t>
            </a:r>
            <a:r>
              <a:rPr lang="es-CL" sz="1800" dirty="0"/>
              <a:t>  - Ingresos Derivados u Obtenido de”</a:t>
            </a:r>
            <a:endParaRPr lang="en-US" sz="1800" dirty="0"/>
          </a:p>
        </p:txBody>
      </p:sp>
      <p:sp>
        <p:nvSpPr>
          <p:cNvPr id="6" name="Content Placeholder 5">
            <a:extLst>
              <a:ext uri="{FF2B5EF4-FFF2-40B4-BE49-F238E27FC236}">
                <a16:creationId xmlns:a16="http://schemas.microsoft.com/office/drawing/2014/main" id="{86905CF6-9C8F-67CB-96D1-9C9A4B55F39E}"/>
              </a:ext>
            </a:extLst>
          </p:cNvPr>
          <p:cNvSpPr>
            <a:spLocks noGrp="1"/>
          </p:cNvSpPr>
          <p:nvPr>
            <p:ph sz="quarter" idx="4"/>
          </p:nvPr>
        </p:nvSpPr>
        <p:spPr/>
        <p:txBody>
          <a:bodyPr/>
          <a:lstStyle/>
          <a:p>
            <a:pPr algn="just"/>
            <a:endParaRPr lang="es-CL" sz="1100" dirty="0"/>
          </a:p>
          <a:p>
            <a:pPr algn="just"/>
            <a:r>
              <a:rPr lang="es-CL" sz="1100" dirty="0"/>
              <a:t>Esta sección de la regulación establece los lineamientos para entender cuándo un ingreso se entiende obtenido (“</a:t>
            </a:r>
            <a:r>
              <a:rPr lang="es-CL" sz="1100" dirty="0" err="1"/>
              <a:t>income</a:t>
            </a:r>
            <a:r>
              <a:rPr lang="es-CL" sz="1100" dirty="0"/>
              <a:t> </a:t>
            </a:r>
            <a:r>
              <a:rPr lang="es-CL" sz="1100" dirty="0" err="1"/>
              <a:t>derived</a:t>
            </a:r>
            <a:r>
              <a:rPr lang="es-CL" sz="1100" dirty="0"/>
              <a:t>”) por una entidad o por los accionistas-socios de la entidad.  </a:t>
            </a:r>
          </a:p>
          <a:p>
            <a:pPr marL="0" indent="0" algn="just">
              <a:buNone/>
            </a:pPr>
            <a:endParaRPr lang="es-CL" sz="1100" dirty="0"/>
          </a:p>
          <a:p>
            <a:pPr algn="just"/>
            <a:r>
              <a:rPr lang="es-CL" sz="1100" dirty="0"/>
              <a:t>Existe un reconocimiento en la regulación respecto a la posibilidad que el residente de un país con CDI lo pueda invocar aun cuando existe una entidad intermedia. </a:t>
            </a:r>
          </a:p>
          <a:p>
            <a:pPr algn="just"/>
            <a:endParaRPr lang="es-CL" sz="1100" dirty="0"/>
          </a:p>
          <a:p>
            <a:pPr algn="just"/>
            <a:r>
              <a:rPr lang="es-CL" sz="1100" dirty="0"/>
              <a:t>Establece como requisito, para que el ingreso se considere como obteniendo por una entidad, que esta no sea transparente en la jurisdicción de su formación o incorporación. </a:t>
            </a:r>
          </a:p>
          <a:p>
            <a:pPr algn="just"/>
            <a:endParaRPr lang="es-CL" sz="1100" dirty="0"/>
          </a:p>
          <a:p>
            <a:pPr algn="just"/>
            <a:r>
              <a:rPr lang="es-CL" sz="1100" dirty="0"/>
              <a:t>Del mismo modo, la norma sigue mirando a través de las entidades transparentes, buscando determinar quién es el “</a:t>
            </a:r>
            <a:r>
              <a:rPr lang="es-CL" sz="1100" dirty="0" err="1"/>
              <a:t>interest</a:t>
            </a:r>
            <a:r>
              <a:rPr lang="es-CL" sz="1100" dirty="0"/>
              <a:t> </a:t>
            </a:r>
            <a:r>
              <a:rPr lang="es-CL" sz="1100" dirty="0" err="1"/>
              <a:t>holder</a:t>
            </a:r>
            <a:r>
              <a:rPr lang="es-CL" sz="1100" dirty="0"/>
              <a:t>” final y qué CDI podría invocar. </a:t>
            </a:r>
          </a:p>
          <a:p>
            <a:pPr algn="just"/>
            <a:endParaRPr lang="es-CL" sz="1100" dirty="0"/>
          </a:p>
          <a:p>
            <a:pPr algn="just"/>
            <a:endParaRPr lang="es-CL" sz="1100" dirty="0"/>
          </a:p>
          <a:p>
            <a:pPr algn="just"/>
            <a:endParaRPr lang="en-US" sz="1100" dirty="0"/>
          </a:p>
          <a:p>
            <a:pPr algn="just"/>
            <a:endParaRPr lang="en-US" sz="1100" dirty="0"/>
          </a:p>
        </p:txBody>
      </p:sp>
      <p:sp>
        <p:nvSpPr>
          <p:cNvPr id="7" name="Slide Number Placeholder 6">
            <a:extLst>
              <a:ext uri="{FF2B5EF4-FFF2-40B4-BE49-F238E27FC236}">
                <a16:creationId xmlns:a16="http://schemas.microsoft.com/office/drawing/2014/main" id="{F93E5F79-2FE2-9A10-B58C-982054B09997}"/>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8187963F-F2E3-4AF8-AA81-3E7DD5564DC2}"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27</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2861958345"/>
      </p:ext>
    </p:extLst>
  </p:cSld>
  <p:clrMapOvr>
    <a:masterClrMapping/>
  </p:clrMapOvr>
  <p:transitio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B017A-13DE-F0FE-9626-73EFECD5FDB3}"/>
              </a:ext>
            </a:extLst>
          </p:cNvPr>
          <p:cNvSpPr>
            <a:spLocks noGrp="1"/>
          </p:cNvSpPr>
          <p:nvPr>
            <p:ph type="title"/>
          </p:nvPr>
        </p:nvSpPr>
        <p:spPr>
          <a:xfrm>
            <a:off x="982638" y="274638"/>
            <a:ext cx="7704161" cy="1143000"/>
          </a:xfrm>
        </p:spPr>
        <p:txBody>
          <a:bodyPr/>
          <a:lstStyle/>
          <a:p>
            <a:r>
              <a:rPr lang="en-US" sz="3200" b="1" dirty="0"/>
              <a:t>IRC § 894 - INCOME AFFECTED BY TREATY -CFR § 1.894-1 (INGRESOS y CONVENIOS)</a:t>
            </a:r>
          </a:p>
        </p:txBody>
      </p:sp>
      <p:sp>
        <p:nvSpPr>
          <p:cNvPr id="7" name="Slide Number Placeholder 6">
            <a:extLst>
              <a:ext uri="{FF2B5EF4-FFF2-40B4-BE49-F238E27FC236}">
                <a16:creationId xmlns:a16="http://schemas.microsoft.com/office/drawing/2014/main" id="{DFE60730-EF7F-E27D-D6A8-B2F6834E9BA4}"/>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8187963F-F2E3-4AF8-AA81-3E7DD5564DC2}"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28</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cxnSp>
        <p:nvCxnSpPr>
          <p:cNvPr id="8" name="Straight Arrow Connector 7">
            <a:extLst>
              <a:ext uri="{FF2B5EF4-FFF2-40B4-BE49-F238E27FC236}">
                <a16:creationId xmlns:a16="http://schemas.microsoft.com/office/drawing/2014/main" id="{5A9FB2F2-B1EB-4184-AD77-0C8C39960673}"/>
              </a:ext>
            </a:extLst>
          </p:cNvPr>
          <p:cNvCxnSpPr>
            <a:cxnSpLocks/>
            <a:stCxn id="32" idx="2"/>
          </p:cNvCxnSpPr>
          <p:nvPr/>
        </p:nvCxnSpPr>
        <p:spPr>
          <a:xfrm flipH="1">
            <a:off x="5533882" y="2636512"/>
            <a:ext cx="1" cy="107472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 name="Rectangle 8">
            <a:extLst>
              <a:ext uri="{FF2B5EF4-FFF2-40B4-BE49-F238E27FC236}">
                <a16:creationId xmlns:a16="http://schemas.microsoft.com/office/drawing/2014/main" id="{07AB7AD3-CDCE-4810-BD05-56683FFD9C15}"/>
              </a:ext>
            </a:extLst>
          </p:cNvPr>
          <p:cNvSpPr/>
          <p:nvPr/>
        </p:nvSpPr>
        <p:spPr>
          <a:xfrm>
            <a:off x="4765867" y="3737468"/>
            <a:ext cx="1536032" cy="476919"/>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S.A. o </a:t>
            </a:r>
            <a:r>
              <a:rPr kumimoji="0" lang="es-CL" sz="1200" b="0" i="0" u="none" strike="noStrike" kern="1200" cap="none" spc="0" normalizeH="0" baseline="0" noProof="0" dirty="0" err="1">
                <a:ln>
                  <a:noFill/>
                </a:ln>
                <a:solidFill>
                  <a:prstClr val="black"/>
                </a:solidFill>
                <a:effectLst/>
                <a:uLnTx/>
                <a:uFillTx/>
                <a:latin typeface="Calibri"/>
                <a:ea typeface="+mn-ea"/>
                <a:cs typeface="+mn-cs"/>
              </a:rPr>
              <a:t>SpA</a:t>
            </a:r>
            <a:r>
              <a:rPr kumimoji="0" lang="es-CL" sz="1200" b="0" i="0" u="none" strike="noStrike" kern="1200" cap="none" spc="0" normalizeH="0" baseline="0" noProof="0" dirty="0">
                <a:ln>
                  <a:noFill/>
                </a:ln>
                <a:solidFill>
                  <a:prstClr val="black"/>
                </a:solidFill>
                <a:effectLst/>
                <a:uLnTx/>
                <a:uFillTx/>
                <a:latin typeface="Calibri"/>
                <a:ea typeface="+mn-ea"/>
                <a:cs typeface="+mn-cs"/>
              </a:rPr>
              <a:t>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0" name="Straight Arrow Connector 9">
            <a:extLst>
              <a:ext uri="{FF2B5EF4-FFF2-40B4-BE49-F238E27FC236}">
                <a16:creationId xmlns:a16="http://schemas.microsoft.com/office/drawing/2014/main" id="{0E4FFFEB-87D4-B6E0-3515-5ACCB67FAB59}"/>
              </a:ext>
            </a:extLst>
          </p:cNvPr>
          <p:cNvCxnSpPr>
            <a:cxnSpLocks/>
          </p:cNvCxnSpPr>
          <p:nvPr/>
        </p:nvCxnSpPr>
        <p:spPr>
          <a:xfrm>
            <a:off x="5533883" y="4214387"/>
            <a:ext cx="0" cy="89835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1" name="Picture 2" descr="Bandera de los Estados Unidos">
            <a:extLst>
              <a:ext uri="{FF2B5EF4-FFF2-40B4-BE49-F238E27FC236}">
                <a16:creationId xmlns:a16="http://schemas.microsoft.com/office/drawing/2014/main" id="{5F49CA41-1AA7-71F2-DC50-954B70E5CF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2668" y="5112745"/>
            <a:ext cx="622631" cy="326881"/>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608230E7-740C-2109-A9CC-725BCD69A218}"/>
              </a:ext>
            </a:extLst>
          </p:cNvPr>
          <p:cNvSpPr/>
          <p:nvPr/>
        </p:nvSpPr>
        <p:spPr>
          <a:xfrm>
            <a:off x="4765867" y="5112745"/>
            <a:ext cx="1536032" cy="4769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US </a:t>
            </a:r>
            <a:r>
              <a:rPr kumimoji="0" lang="es-CL" sz="1200" b="0" i="0" u="none" strike="noStrike" kern="1200" cap="none" spc="0" normalizeH="0" baseline="0" noProof="0" dirty="0" err="1">
                <a:ln>
                  <a:noFill/>
                </a:ln>
                <a:solidFill>
                  <a:prstClr val="black"/>
                </a:solidFill>
                <a:effectLst/>
                <a:uLnTx/>
                <a:uFillTx/>
                <a:latin typeface="Calibri"/>
                <a:ea typeface="+mn-ea"/>
                <a:cs typeface="+mn-cs"/>
              </a:rPr>
              <a:t>Corporation</a:t>
            </a:r>
            <a:r>
              <a:rPr kumimoji="0" lang="es-CL" sz="1200" b="0" i="0" u="none" strike="noStrike" kern="1200" cap="none" spc="0" normalizeH="0" baseline="0" noProof="0" dirty="0">
                <a:ln>
                  <a:noFill/>
                </a:ln>
                <a:solidFill>
                  <a:prstClr val="black"/>
                </a:solidFill>
                <a:effectLst/>
                <a:uLnTx/>
                <a:uFillTx/>
                <a:latin typeface="Calibri"/>
                <a:ea typeface="+mn-ea"/>
                <a:cs typeface="+mn-cs"/>
              </a:rPr>
              <a:t>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13" name="Picture 8" descr="Bandera de Chile">
            <a:extLst>
              <a:ext uri="{FF2B5EF4-FFF2-40B4-BE49-F238E27FC236}">
                <a16:creationId xmlns:a16="http://schemas.microsoft.com/office/drawing/2014/main" id="{AAE68A8D-583F-F852-223B-21D2821023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2667" y="3858372"/>
            <a:ext cx="622631" cy="326881"/>
          </a:xfrm>
          <a:prstGeom prst="rect">
            <a:avLst/>
          </a:prstGeom>
          <a:noFill/>
          <a:extLst>
            <a:ext uri="{909E8E84-426E-40DD-AFC4-6F175D3DCCD1}">
              <a14:hiddenFill xmlns:a14="http://schemas.microsoft.com/office/drawing/2010/main">
                <a:solidFill>
                  <a:srgbClr val="FFFFFF"/>
                </a:solidFill>
              </a14:hiddenFill>
            </a:ext>
          </a:extLst>
        </p:spPr>
      </p:pic>
      <p:sp>
        <p:nvSpPr>
          <p:cNvPr id="15" name="Arrow: Curved Left 14">
            <a:extLst>
              <a:ext uri="{FF2B5EF4-FFF2-40B4-BE49-F238E27FC236}">
                <a16:creationId xmlns:a16="http://schemas.microsoft.com/office/drawing/2014/main" id="{60C4859B-76BB-0FDE-6946-290E88E4787E}"/>
              </a:ext>
            </a:extLst>
          </p:cNvPr>
          <p:cNvSpPr/>
          <p:nvPr/>
        </p:nvSpPr>
        <p:spPr>
          <a:xfrm flipH="1" flipV="1">
            <a:off x="4243175" y="3874168"/>
            <a:ext cx="415732" cy="1460996"/>
          </a:xfrm>
          <a:prstGeom prst="curvedLeftArrow">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cxnSp>
        <p:nvCxnSpPr>
          <p:cNvPr id="22" name="Straight Connector 21">
            <a:extLst>
              <a:ext uri="{FF2B5EF4-FFF2-40B4-BE49-F238E27FC236}">
                <a16:creationId xmlns:a16="http://schemas.microsoft.com/office/drawing/2014/main" id="{F16139E3-9FD2-D318-F2F6-DD7672A91A86}"/>
              </a:ext>
            </a:extLst>
          </p:cNvPr>
          <p:cNvCxnSpPr>
            <a:cxnSpLocks/>
          </p:cNvCxnSpPr>
          <p:nvPr/>
        </p:nvCxnSpPr>
        <p:spPr>
          <a:xfrm>
            <a:off x="3952373" y="4511842"/>
            <a:ext cx="4162926" cy="0"/>
          </a:xfrm>
          <a:prstGeom prst="line">
            <a:avLst/>
          </a:prstGeom>
        </p:spPr>
        <p:style>
          <a:lnRef idx="2">
            <a:schemeClr val="accent1"/>
          </a:lnRef>
          <a:fillRef idx="0">
            <a:schemeClr val="accent1"/>
          </a:fillRef>
          <a:effectRef idx="1">
            <a:schemeClr val="accent1"/>
          </a:effectRef>
          <a:fontRef idx="minor">
            <a:schemeClr val="tx1"/>
          </a:fontRef>
        </p:style>
      </p:cxnSp>
      <p:pic>
        <p:nvPicPr>
          <p:cNvPr id="32" name="Content Placeholder 31" descr="Group of men outline">
            <a:extLst>
              <a:ext uri="{FF2B5EF4-FFF2-40B4-BE49-F238E27FC236}">
                <a16:creationId xmlns:a16="http://schemas.microsoft.com/office/drawing/2014/main" id="{941305BF-B9D3-068D-5CA4-EF63F49C28EC}"/>
              </a:ext>
            </a:extLst>
          </p:cNvPr>
          <p:cNvPicPr>
            <a:picLocks noGrp="1" noChangeAspect="1"/>
          </p:cNvPicPr>
          <p:nvPr>
            <p:ph sz="quarter" idx="4"/>
          </p:nvPr>
        </p:nvPicPr>
        <p:blipFill>
          <a:blip r:embed="rId4">
            <a:extLst>
              <a:ext uri="{96DAC541-7B7A-43D3-8B79-37D633B846F1}">
                <asvg:svgBlip xmlns:asvg="http://schemas.microsoft.com/office/drawing/2016/SVG/main" r:embed="rId5"/>
              </a:ext>
            </a:extLst>
          </a:blip>
          <a:stretch>
            <a:fillRect/>
          </a:stretch>
        </p:blipFill>
        <p:spPr>
          <a:xfrm>
            <a:off x="5135458" y="1839663"/>
            <a:ext cx="796849" cy="796849"/>
          </a:xfrm>
        </p:spPr>
      </p:pic>
      <p:cxnSp>
        <p:nvCxnSpPr>
          <p:cNvPr id="28" name="Straight Connector 27">
            <a:extLst>
              <a:ext uri="{FF2B5EF4-FFF2-40B4-BE49-F238E27FC236}">
                <a16:creationId xmlns:a16="http://schemas.microsoft.com/office/drawing/2014/main" id="{BD3DEE9E-229F-03E4-7922-E19372CC1F92}"/>
              </a:ext>
            </a:extLst>
          </p:cNvPr>
          <p:cNvCxnSpPr/>
          <p:nvPr/>
        </p:nvCxnSpPr>
        <p:spPr>
          <a:xfrm>
            <a:off x="3952373" y="3344779"/>
            <a:ext cx="4162925" cy="0"/>
          </a:xfrm>
          <a:prstGeom prst="line">
            <a:avLst/>
          </a:prstGeom>
        </p:spPr>
        <p:style>
          <a:lnRef idx="2">
            <a:schemeClr val="accent1"/>
          </a:lnRef>
          <a:fillRef idx="0">
            <a:schemeClr val="accent1"/>
          </a:fillRef>
          <a:effectRef idx="1">
            <a:schemeClr val="accent1"/>
          </a:effectRef>
          <a:fontRef idx="minor">
            <a:schemeClr val="tx1"/>
          </a:fontRef>
        </p:style>
      </p:cxnSp>
      <p:sp>
        <p:nvSpPr>
          <p:cNvPr id="30" name="Arrow: Curved Left 29">
            <a:extLst>
              <a:ext uri="{FF2B5EF4-FFF2-40B4-BE49-F238E27FC236}">
                <a16:creationId xmlns:a16="http://schemas.microsoft.com/office/drawing/2014/main" id="{1B3D843D-C1FA-591C-F491-1EF9321AE365}"/>
              </a:ext>
            </a:extLst>
          </p:cNvPr>
          <p:cNvSpPr/>
          <p:nvPr/>
        </p:nvSpPr>
        <p:spPr>
          <a:xfrm flipV="1">
            <a:off x="6397800" y="2389815"/>
            <a:ext cx="426790" cy="1568115"/>
          </a:xfrm>
          <a:prstGeom prst="curvedLeftArrow">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4" name="Rectangle 33">
            <a:extLst>
              <a:ext uri="{FF2B5EF4-FFF2-40B4-BE49-F238E27FC236}">
                <a16:creationId xmlns:a16="http://schemas.microsoft.com/office/drawing/2014/main" id="{116F3EF1-E1C5-A4DD-6762-845152B3546F}"/>
              </a:ext>
            </a:extLst>
          </p:cNvPr>
          <p:cNvSpPr/>
          <p:nvPr/>
        </p:nvSpPr>
        <p:spPr>
          <a:xfrm>
            <a:off x="254411" y="1637734"/>
            <a:ext cx="2814698" cy="4402166"/>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marL="285750" marR="0" lvl="0" indent="-285750" algn="just" defTabSz="457200" rtl="0" eaLnBrk="0" fontAlgn="base" latinLnBrk="0" hangingPunct="0">
              <a:lnSpc>
                <a:spcPct val="100000"/>
              </a:lnSpc>
              <a:spcBef>
                <a:spcPct val="0"/>
              </a:spcBef>
              <a:spcAft>
                <a:spcPct val="0"/>
              </a:spcAft>
              <a:buClrTx/>
              <a:buSzTx/>
              <a:buFontTx/>
              <a:buChar char="-"/>
              <a:tabLst/>
              <a:defRPr/>
            </a:pP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De acuerdo a lo revisado, en este caso el ingreso se entiende obtenido por la S.A. o </a:t>
            </a:r>
            <a:r>
              <a:rPr kumimoji="0" lang="es-CL" sz="14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SpA</a:t>
            </a: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chilena, en cuanto no es una entidad transparente. </a:t>
            </a:r>
          </a:p>
          <a:p>
            <a:pPr marL="285750" marR="0" lvl="0" indent="-285750" algn="just" defTabSz="457200" rtl="0" eaLnBrk="0" fontAlgn="base" latinLnBrk="0" hangingPunct="0">
              <a:lnSpc>
                <a:spcPct val="100000"/>
              </a:lnSpc>
              <a:spcBef>
                <a:spcPct val="0"/>
              </a:spcBef>
              <a:spcAft>
                <a:spcPct val="0"/>
              </a:spcAft>
              <a:buClrTx/>
              <a:buSzTx/>
              <a:buFontTx/>
              <a:buChar char="-"/>
              <a:tabLst/>
              <a:defRPr/>
            </a:pPr>
            <a:endPar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a:p>
            <a:pPr marL="285750" marR="0" lvl="0" indent="-285750" algn="just" defTabSz="457200" rtl="0" eaLnBrk="0" fontAlgn="base" latinLnBrk="0" hangingPunct="0">
              <a:lnSpc>
                <a:spcPct val="100000"/>
              </a:lnSpc>
              <a:spcBef>
                <a:spcPct val="0"/>
              </a:spcBef>
              <a:spcAft>
                <a:spcPct val="0"/>
              </a:spcAft>
              <a:buClrTx/>
              <a:buSzTx/>
              <a:buFontTx/>
              <a:buChar char="-"/>
              <a:tabLst/>
              <a:defRPr/>
            </a:pP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La S.A. o SpA chilena podría en teoría invocar el CDI entre chile o EE.UU. por sí misma, sin consideración a la residencia tributaria de sus accionistas.  </a:t>
            </a:r>
          </a:p>
          <a:p>
            <a:pPr marL="285750" marR="0" lvl="0" indent="-285750" algn="just" defTabSz="457200" rtl="0" eaLnBrk="0" fontAlgn="base" latinLnBrk="0" hangingPunct="0">
              <a:lnSpc>
                <a:spcPct val="100000"/>
              </a:lnSpc>
              <a:spcBef>
                <a:spcPct val="0"/>
              </a:spcBef>
              <a:spcAft>
                <a:spcPct val="0"/>
              </a:spcAft>
              <a:buClrTx/>
              <a:buSzTx/>
              <a:buFontTx/>
              <a:buChar char="-"/>
              <a:tabLst/>
              <a:defRPr/>
            </a:pPr>
            <a:endPar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a:p>
            <a:pPr marL="285750" marR="0" lvl="0" indent="-285750" algn="just" defTabSz="457200" rtl="0" eaLnBrk="0" fontAlgn="base" latinLnBrk="0" hangingPunct="0">
              <a:lnSpc>
                <a:spcPct val="100000"/>
              </a:lnSpc>
              <a:spcBef>
                <a:spcPct val="0"/>
              </a:spcBef>
              <a:spcAft>
                <a:spcPct val="0"/>
              </a:spcAft>
              <a:buClrTx/>
              <a:buSzTx/>
              <a:buFontTx/>
              <a:buChar char="-"/>
              <a:tabLst/>
              <a:defRPr/>
            </a:pPr>
            <a:r>
              <a:rPr kumimoji="0" lang="es-CL" sz="1400" b="1" i="0" u="sng"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Sin perjuicio de lo anterior</a:t>
            </a: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es fundamental tener presente las reglas LOB (</a:t>
            </a:r>
            <a:r>
              <a:rPr kumimoji="0" lang="es-CL" sz="14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Limitation</a:t>
            </a: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a:t>
            </a:r>
            <a:r>
              <a:rPr kumimoji="0" lang="es-CL" sz="14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on</a:t>
            </a: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a:t>
            </a:r>
            <a:r>
              <a:rPr kumimoji="0" lang="es-CL" sz="14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Benefits</a:t>
            </a: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para obtener una conclusión final respecto a la </a:t>
            </a:r>
            <a:r>
              <a:rPr lang="es-CL" sz="1400" dirty="0">
                <a:solidFill>
                  <a:prstClr val="black"/>
                </a:solidFill>
                <a:latin typeface="Calibri"/>
                <a:cs typeface="Times New Roman" panose="02020603050405020304" pitchFamily="18" charset="0"/>
              </a:rPr>
              <a:t>efectiva </a:t>
            </a: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aplicación o no del CDI. </a:t>
            </a:r>
          </a:p>
          <a:p>
            <a:pPr marL="285750" marR="0" lvl="0" indent="-285750" algn="just" defTabSz="457200" rtl="0" eaLnBrk="0" fontAlgn="base" latinLnBrk="0" hangingPunct="0">
              <a:lnSpc>
                <a:spcPct val="100000"/>
              </a:lnSpc>
              <a:spcBef>
                <a:spcPct val="0"/>
              </a:spcBef>
              <a:spcAft>
                <a:spcPct val="0"/>
              </a:spcAft>
              <a:buClrTx/>
              <a:buSzTx/>
              <a:buFontTx/>
              <a:buChar char="-"/>
              <a:tabLst/>
              <a:defRPr/>
            </a:pPr>
            <a:endPar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a:p>
            <a:pPr marL="285750" marR="0" lvl="0" indent="-285750" algn="just" defTabSz="457200" rtl="0" eaLnBrk="0" fontAlgn="base" latinLnBrk="0" hangingPunct="0">
              <a:lnSpc>
                <a:spcPct val="100000"/>
              </a:lnSpc>
              <a:spcBef>
                <a:spcPct val="0"/>
              </a:spcBef>
              <a:spcAft>
                <a:spcPct val="0"/>
              </a:spcAft>
              <a:buClrTx/>
              <a:buSzTx/>
              <a:buFontTx/>
              <a:buChar char="-"/>
              <a:tabLst/>
              <a:defRPr/>
            </a:pPr>
            <a:endPar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a:p>
            <a:pPr marL="285750" marR="0" lvl="0" indent="-285750" algn="just" defTabSz="457200" rtl="0" eaLnBrk="0" fontAlgn="base" latinLnBrk="0" hangingPunct="0">
              <a:lnSpc>
                <a:spcPct val="100000"/>
              </a:lnSpc>
              <a:spcBef>
                <a:spcPct val="0"/>
              </a:spcBef>
              <a:spcAft>
                <a:spcPct val="0"/>
              </a:spcAft>
              <a:buClrTx/>
              <a:buSzTx/>
              <a:buFontTx/>
              <a:buChar char="-"/>
              <a:tabLst/>
              <a:defRPr/>
            </a:pPr>
            <a:endPar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a:p>
            <a:pPr marL="285750" marR="0" lvl="0" indent="-285750" algn="just" defTabSz="457200" rtl="0" eaLnBrk="0" fontAlgn="base" latinLnBrk="0" hangingPunct="0">
              <a:lnSpc>
                <a:spcPct val="100000"/>
              </a:lnSpc>
              <a:spcBef>
                <a:spcPct val="0"/>
              </a:spcBef>
              <a:spcAft>
                <a:spcPct val="0"/>
              </a:spcAft>
              <a:buClrTx/>
              <a:buSzTx/>
              <a:buFontTx/>
              <a:buChar char="-"/>
              <a:tabLst/>
              <a:defRPr/>
            </a:pPr>
            <a:endParaRPr kumimoji="0" lang="es-CL" sz="1400" b="0" i="0" u="none" strike="noStrike" kern="1200" cap="none" spc="0" normalizeH="0" baseline="0" noProof="0" dirty="0">
              <a:ln>
                <a:noFill/>
              </a:ln>
              <a:solidFill>
                <a:prstClr val="black"/>
              </a:solidFill>
              <a:effectLst/>
              <a:highlight>
                <a:srgbClr val="FFFF00"/>
              </a:highlight>
              <a:uLnTx/>
              <a:uFillTx/>
              <a:latin typeface="Calibri"/>
              <a:ea typeface="+mn-ea"/>
              <a:cs typeface="Times New Roman" panose="02020603050405020304" pitchFamily="18" charset="0"/>
            </a:endParaRPr>
          </a:p>
        </p:txBody>
      </p:sp>
      <p:sp>
        <p:nvSpPr>
          <p:cNvPr id="35" name="Arrow: Curved Left 34">
            <a:extLst>
              <a:ext uri="{FF2B5EF4-FFF2-40B4-BE49-F238E27FC236}">
                <a16:creationId xmlns:a16="http://schemas.microsoft.com/office/drawing/2014/main" id="{8195652A-64AA-3490-D930-E3D854A3485B}"/>
              </a:ext>
            </a:extLst>
          </p:cNvPr>
          <p:cNvSpPr/>
          <p:nvPr/>
        </p:nvSpPr>
        <p:spPr>
          <a:xfrm>
            <a:off x="8406100" y="3588735"/>
            <a:ext cx="426790" cy="1746430"/>
          </a:xfrm>
          <a:prstGeom prst="curvedLeftArrow">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6" name="Oval 35">
            <a:extLst>
              <a:ext uri="{FF2B5EF4-FFF2-40B4-BE49-F238E27FC236}">
                <a16:creationId xmlns:a16="http://schemas.microsoft.com/office/drawing/2014/main" id="{E90FCAF8-A644-C5CA-F87A-77EE14004729}"/>
              </a:ext>
            </a:extLst>
          </p:cNvPr>
          <p:cNvSpPr/>
          <p:nvPr/>
        </p:nvSpPr>
        <p:spPr>
          <a:xfrm>
            <a:off x="8438271" y="4214387"/>
            <a:ext cx="661737" cy="24669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800" b="0" i="0" u="none" strike="noStrike" kern="1200" cap="none" spc="0" normalizeH="0" baseline="0" noProof="0" dirty="0">
                <a:ln>
                  <a:noFill/>
                </a:ln>
                <a:solidFill>
                  <a:prstClr val="black"/>
                </a:solidFill>
                <a:effectLst/>
                <a:uLnTx/>
                <a:uFillTx/>
                <a:latin typeface="Calibri"/>
                <a:ea typeface="+mn-ea"/>
                <a:cs typeface="+mn-cs"/>
              </a:rPr>
              <a:t>CDI</a:t>
            </a: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7" name="Oval 36">
            <a:extLst>
              <a:ext uri="{FF2B5EF4-FFF2-40B4-BE49-F238E27FC236}">
                <a16:creationId xmlns:a16="http://schemas.microsoft.com/office/drawing/2014/main" id="{89443A4F-799A-48A6-9F24-06C4D74236FD}"/>
              </a:ext>
            </a:extLst>
          </p:cNvPr>
          <p:cNvSpPr/>
          <p:nvPr/>
        </p:nvSpPr>
        <p:spPr>
          <a:xfrm>
            <a:off x="3910263" y="4578769"/>
            <a:ext cx="661737" cy="24669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800" b="0" i="0" u="none" strike="noStrike" kern="1200" cap="none" spc="0" normalizeH="0" baseline="0" noProof="0" dirty="0">
                <a:ln>
                  <a:noFill/>
                </a:ln>
                <a:solidFill>
                  <a:prstClr val="black"/>
                </a:solidFill>
                <a:effectLst/>
                <a:uLnTx/>
                <a:uFillTx/>
                <a:latin typeface="Calibri"/>
                <a:ea typeface="+mn-ea"/>
                <a:cs typeface="+mn-cs"/>
              </a:rPr>
              <a:t>WHT</a:t>
            </a: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7119C5B5-2622-EF64-9805-D7108DFBD0D8}"/>
              </a:ext>
            </a:extLst>
          </p:cNvPr>
          <p:cNvSpPr/>
          <p:nvPr/>
        </p:nvSpPr>
        <p:spPr>
          <a:xfrm>
            <a:off x="7318451" y="2228904"/>
            <a:ext cx="796848" cy="407608"/>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   </a:t>
            </a:r>
            <a:r>
              <a:rPr kumimoji="0" lang="es-CL" sz="800" b="0" i="0" u="none" strike="noStrike" kern="1200" cap="none" spc="0" normalizeH="0" baseline="0" noProof="0" dirty="0">
                <a:ln>
                  <a:noFill/>
                </a:ln>
                <a:solidFill>
                  <a:prstClr val="black"/>
                </a:solidFill>
                <a:effectLst/>
                <a:uLnTx/>
                <a:uFillTx/>
                <a:latin typeface="Calibri"/>
                <a:ea typeface="+mn-ea"/>
                <a:cs typeface="+mn-cs"/>
              </a:rPr>
              <a:t>Múltiples Jurisdicciones </a:t>
            </a: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43675817"/>
      </p:ext>
    </p:extLst>
  </p:cSld>
  <p:clrMapOvr>
    <a:masterClrMapping/>
  </p:clrMapOvr>
  <p:transition spd="slow">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B017A-13DE-F0FE-9626-73EFECD5FDB3}"/>
              </a:ext>
            </a:extLst>
          </p:cNvPr>
          <p:cNvSpPr>
            <a:spLocks noGrp="1"/>
          </p:cNvSpPr>
          <p:nvPr>
            <p:ph type="title"/>
          </p:nvPr>
        </p:nvSpPr>
        <p:spPr>
          <a:xfrm>
            <a:off x="723330" y="274638"/>
            <a:ext cx="7963469" cy="1143000"/>
          </a:xfrm>
        </p:spPr>
        <p:txBody>
          <a:bodyPr/>
          <a:lstStyle/>
          <a:p>
            <a:r>
              <a:rPr lang="en-US" sz="3600" b="1" dirty="0"/>
              <a:t> </a:t>
            </a:r>
            <a:r>
              <a:rPr lang="en-US" sz="3200" b="1" dirty="0"/>
              <a:t>IRC § 894 - INCOME AFFECTED BY TREATY -CFR § 1.894-1(d) </a:t>
            </a:r>
          </a:p>
        </p:txBody>
      </p:sp>
      <p:sp>
        <p:nvSpPr>
          <p:cNvPr id="7" name="Slide Number Placeholder 6">
            <a:extLst>
              <a:ext uri="{FF2B5EF4-FFF2-40B4-BE49-F238E27FC236}">
                <a16:creationId xmlns:a16="http://schemas.microsoft.com/office/drawing/2014/main" id="{DFE60730-EF7F-E27D-D6A8-B2F6834E9BA4}"/>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8187963F-F2E3-4AF8-AA81-3E7DD5564DC2}"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29</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cxnSp>
        <p:nvCxnSpPr>
          <p:cNvPr id="8" name="Straight Arrow Connector 7">
            <a:extLst>
              <a:ext uri="{FF2B5EF4-FFF2-40B4-BE49-F238E27FC236}">
                <a16:creationId xmlns:a16="http://schemas.microsoft.com/office/drawing/2014/main" id="{5A9FB2F2-B1EB-4184-AD77-0C8C39960673}"/>
              </a:ext>
            </a:extLst>
          </p:cNvPr>
          <p:cNvCxnSpPr>
            <a:cxnSpLocks/>
            <a:stCxn id="32" idx="2"/>
          </p:cNvCxnSpPr>
          <p:nvPr/>
        </p:nvCxnSpPr>
        <p:spPr>
          <a:xfrm flipH="1">
            <a:off x="5533882" y="2636512"/>
            <a:ext cx="1" cy="107472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 name="Rectangle 8">
            <a:extLst>
              <a:ext uri="{FF2B5EF4-FFF2-40B4-BE49-F238E27FC236}">
                <a16:creationId xmlns:a16="http://schemas.microsoft.com/office/drawing/2014/main" id="{07AB7AD3-CDCE-4810-BD05-56683FFD9C15}"/>
              </a:ext>
            </a:extLst>
          </p:cNvPr>
          <p:cNvSpPr/>
          <p:nvPr/>
        </p:nvSpPr>
        <p:spPr>
          <a:xfrm>
            <a:off x="4765867" y="3737468"/>
            <a:ext cx="1536032" cy="476919"/>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LP Canadiense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0" name="Straight Arrow Connector 9">
            <a:extLst>
              <a:ext uri="{FF2B5EF4-FFF2-40B4-BE49-F238E27FC236}">
                <a16:creationId xmlns:a16="http://schemas.microsoft.com/office/drawing/2014/main" id="{0E4FFFEB-87D4-B6E0-3515-5ACCB67FAB59}"/>
              </a:ext>
            </a:extLst>
          </p:cNvPr>
          <p:cNvCxnSpPr>
            <a:cxnSpLocks/>
          </p:cNvCxnSpPr>
          <p:nvPr/>
        </p:nvCxnSpPr>
        <p:spPr>
          <a:xfrm>
            <a:off x="5533883" y="4214387"/>
            <a:ext cx="0" cy="89835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1" name="Picture 2" descr="Bandera de los Estados Unidos">
            <a:extLst>
              <a:ext uri="{FF2B5EF4-FFF2-40B4-BE49-F238E27FC236}">
                <a16:creationId xmlns:a16="http://schemas.microsoft.com/office/drawing/2014/main" id="{5F49CA41-1AA7-71F2-DC50-954B70E5CF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2668" y="5112745"/>
            <a:ext cx="622631" cy="326881"/>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608230E7-740C-2109-A9CC-725BCD69A218}"/>
              </a:ext>
            </a:extLst>
          </p:cNvPr>
          <p:cNvSpPr/>
          <p:nvPr/>
        </p:nvSpPr>
        <p:spPr>
          <a:xfrm>
            <a:off x="4765867" y="5112745"/>
            <a:ext cx="1536032" cy="4769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US </a:t>
            </a:r>
            <a:r>
              <a:rPr kumimoji="0" lang="es-CL" sz="1200" b="0" i="0" u="none" strike="noStrike" kern="1200" cap="none" spc="0" normalizeH="0" baseline="0" noProof="0" dirty="0" err="1">
                <a:ln>
                  <a:noFill/>
                </a:ln>
                <a:solidFill>
                  <a:prstClr val="black"/>
                </a:solidFill>
                <a:effectLst/>
                <a:uLnTx/>
                <a:uFillTx/>
                <a:latin typeface="Calibri"/>
                <a:ea typeface="+mn-ea"/>
                <a:cs typeface="+mn-cs"/>
              </a:rPr>
              <a:t>Corporation</a:t>
            </a:r>
            <a:r>
              <a:rPr kumimoji="0" lang="es-CL" sz="1200" b="0" i="0" u="none" strike="noStrike" kern="1200" cap="none" spc="0" normalizeH="0" baseline="0" noProof="0" dirty="0">
                <a:ln>
                  <a:noFill/>
                </a:ln>
                <a:solidFill>
                  <a:prstClr val="black"/>
                </a:solidFill>
                <a:effectLst/>
                <a:uLnTx/>
                <a:uFillTx/>
                <a:latin typeface="Calibri"/>
                <a:ea typeface="+mn-ea"/>
                <a:cs typeface="+mn-cs"/>
              </a:rPr>
              <a:t>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Arrow: Curved Left 14">
            <a:extLst>
              <a:ext uri="{FF2B5EF4-FFF2-40B4-BE49-F238E27FC236}">
                <a16:creationId xmlns:a16="http://schemas.microsoft.com/office/drawing/2014/main" id="{60C4859B-76BB-0FDE-6946-290E88E4787E}"/>
              </a:ext>
            </a:extLst>
          </p:cNvPr>
          <p:cNvSpPr/>
          <p:nvPr/>
        </p:nvSpPr>
        <p:spPr>
          <a:xfrm flipH="1" flipV="1">
            <a:off x="4243175" y="3874168"/>
            <a:ext cx="415732" cy="1460996"/>
          </a:xfrm>
          <a:prstGeom prst="curvedLeftArrow">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cxnSp>
        <p:nvCxnSpPr>
          <p:cNvPr id="22" name="Straight Connector 21">
            <a:extLst>
              <a:ext uri="{FF2B5EF4-FFF2-40B4-BE49-F238E27FC236}">
                <a16:creationId xmlns:a16="http://schemas.microsoft.com/office/drawing/2014/main" id="{F16139E3-9FD2-D318-F2F6-DD7672A91A86}"/>
              </a:ext>
            </a:extLst>
          </p:cNvPr>
          <p:cNvCxnSpPr>
            <a:cxnSpLocks/>
          </p:cNvCxnSpPr>
          <p:nvPr/>
        </p:nvCxnSpPr>
        <p:spPr>
          <a:xfrm>
            <a:off x="3952373" y="4511842"/>
            <a:ext cx="4162926" cy="0"/>
          </a:xfrm>
          <a:prstGeom prst="line">
            <a:avLst/>
          </a:prstGeom>
        </p:spPr>
        <p:style>
          <a:lnRef idx="2">
            <a:schemeClr val="accent1"/>
          </a:lnRef>
          <a:fillRef idx="0">
            <a:schemeClr val="accent1"/>
          </a:fillRef>
          <a:effectRef idx="1">
            <a:schemeClr val="accent1"/>
          </a:effectRef>
          <a:fontRef idx="minor">
            <a:schemeClr val="tx1"/>
          </a:fontRef>
        </p:style>
      </p:cxnSp>
      <p:pic>
        <p:nvPicPr>
          <p:cNvPr id="32" name="Content Placeholder 31" descr="Group of men outline">
            <a:extLst>
              <a:ext uri="{FF2B5EF4-FFF2-40B4-BE49-F238E27FC236}">
                <a16:creationId xmlns:a16="http://schemas.microsoft.com/office/drawing/2014/main" id="{941305BF-B9D3-068D-5CA4-EF63F49C28EC}"/>
              </a:ext>
            </a:extLst>
          </p:cNvPr>
          <p:cNvPicPr>
            <a:picLocks noGrp="1" noChangeAspect="1"/>
          </p:cNvPicPr>
          <p:nvPr>
            <p:ph sz="quarter" idx="4"/>
          </p:nvPr>
        </p:nvPicPr>
        <p:blipFill>
          <a:blip r:embed="rId3">
            <a:extLst>
              <a:ext uri="{96DAC541-7B7A-43D3-8B79-37D633B846F1}">
                <asvg:svgBlip xmlns:asvg="http://schemas.microsoft.com/office/drawing/2016/SVG/main" r:embed="rId4"/>
              </a:ext>
            </a:extLst>
          </a:blip>
          <a:stretch>
            <a:fillRect/>
          </a:stretch>
        </p:blipFill>
        <p:spPr>
          <a:xfrm>
            <a:off x="5135458" y="1839663"/>
            <a:ext cx="796849" cy="796849"/>
          </a:xfrm>
        </p:spPr>
      </p:pic>
      <p:cxnSp>
        <p:nvCxnSpPr>
          <p:cNvPr id="28" name="Straight Connector 27">
            <a:extLst>
              <a:ext uri="{FF2B5EF4-FFF2-40B4-BE49-F238E27FC236}">
                <a16:creationId xmlns:a16="http://schemas.microsoft.com/office/drawing/2014/main" id="{BD3DEE9E-229F-03E4-7922-E19372CC1F92}"/>
              </a:ext>
            </a:extLst>
          </p:cNvPr>
          <p:cNvCxnSpPr/>
          <p:nvPr/>
        </p:nvCxnSpPr>
        <p:spPr>
          <a:xfrm>
            <a:off x="3952373" y="3344779"/>
            <a:ext cx="4162925" cy="0"/>
          </a:xfrm>
          <a:prstGeom prst="line">
            <a:avLst/>
          </a:prstGeom>
        </p:spPr>
        <p:style>
          <a:lnRef idx="2">
            <a:schemeClr val="accent1"/>
          </a:lnRef>
          <a:fillRef idx="0">
            <a:schemeClr val="accent1"/>
          </a:fillRef>
          <a:effectRef idx="1">
            <a:schemeClr val="accent1"/>
          </a:effectRef>
          <a:fontRef idx="minor">
            <a:schemeClr val="tx1"/>
          </a:fontRef>
        </p:style>
      </p:cxnSp>
      <p:sp>
        <p:nvSpPr>
          <p:cNvPr id="30" name="Arrow: Curved Left 29">
            <a:extLst>
              <a:ext uri="{FF2B5EF4-FFF2-40B4-BE49-F238E27FC236}">
                <a16:creationId xmlns:a16="http://schemas.microsoft.com/office/drawing/2014/main" id="{1B3D843D-C1FA-591C-F491-1EF9321AE365}"/>
              </a:ext>
            </a:extLst>
          </p:cNvPr>
          <p:cNvSpPr/>
          <p:nvPr/>
        </p:nvSpPr>
        <p:spPr>
          <a:xfrm flipV="1">
            <a:off x="6397800" y="2389815"/>
            <a:ext cx="426790" cy="1568115"/>
          </a:xfrm>
          <a:prstGeom prst="curvedLeftArrow">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4" name="Rectangle 33">
            <a:extLst>
              <a:ext uri="{FF2B5EF4-FFF2-40B4-BE49-F238E27FC236}">
                <a16:creationId xmlns:a16="http://schemas.microsoft.com/office/drawing/2014/main" id="{116F3EF1-E1C5-A4DD-6762-845152B3546F}"/>
              </a:ext>
            </a:extLst>
          </p:cNvPr>
          <p:cNvSpPr/>
          <p:nvPr/>
        </p:nvSpPr>
        <p:spPr>
          <a:xfrm>
            <a:off x="440823" y="1695015"/>
            <a:ext cx="2814698" cy="403617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marL="285750" marR="0" lvl="0" indent="-285750" algn="just" defTabSz="457200" rtl="0" eaLnBrk="0" fontAlgn="base" latinLnBrk="0" hangingPunct="0">
              <a:lnSpc>
                <a:spcPct val="100000"/>
              </a:lnSpc>
              <a:spcBef>
                <a:spcPct val="0"/>
              </a:spcBef>
              <a:spcAft>
                <a:spcPct val="0"/>
              </a:spcAft>
              <a:buClrTx/>
              <a:buSzTx/>
              <a:buFontTx/>
              <a:buChar char="-"/>
              <a:tabLst/>
              <a:defRPr/>
            </a:pP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En México existe una norma que indica que, si una entidad no es considerada residente tributario en su país de formación o incorporación, será </a:t>
            </a:r>
            <a:r>
              <a:rPr lang="es-CL" sz="1400" dirty="0">
                <a:solidFill>
                  <a:prstClr val="black"/>
                </a:solidFill>
                <a:latin typeface="Calibri"/>
                <a:cs typeface="Times New Roman" panose="02020603050405020304" pitchFamily="18" charset="0"/>
              </a:rPr>
              <a:t>tratada</a:t>
            </a: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como transparente (las LP canadienses no son residentes tributarios en Canadá). </a:t>
            </a:r>
          </a:p>
          <a:p>
            <a:pPr marL="285750" marR="0" lvl="0" indent="-285750" algn="just" defTabSz="457200" rtl="0" eaLnBrk="0" fontAlgn="base" latinLnBrk="0" hangingPunct="0">
              <a:lnSpc>
                <a:spcPct val="100000"/>
              </a:lnSpc>
              <a:spcBef>
                <a:spcPct val="0"/>
              </a:spcBef>
              <a:spcAft>
                <a:spcPct val="0"/>
              </a:spcAft>
              <a:buClrTx/>
              <a:buSzTx/>
              <a:buFontTx/>
              <a:buChar char="-"/>
              <a:tabLst/>
              <a:defRPr/>
            </a:pPr>
            <a:endPar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a:p>
            <a:pPr marL="285750" marR="0" lvl="0" indent="-285750" algn="just" defTabSz="457200" rtl="0" eaLnBrk="0" fontAlgn="base" latinLnBrk="0" hangingPunct="0">
              <a:lnSpc>
                <a:spcPct val="100000"/>
              </a:lnSpc>
              <a:spcBef>
                <a:spcPct val="0"/>
              </a:spcBef>
              <a:spcAft>
                <a:spcPct val="0"/>
              </a:spcAft>
              <a:buClrTx/>
              <a:buSzTx/>
              <a:buFontTx/>
              <a:buChar char="-"/>
              <a:tabLst/>
              <a:defRPr/>
            </a:pPr>
            <a:r>
              <a:rPr kumimoji="0" lang="es-CL" sz="1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La norma anterior nos permite graficar una situación donde los supuestos de la CFR § 1.894-1 se aplican, en cuanto la LP canadiense es transparente para las tres jurisdicciones y los residentes tributarios de México podrían invocar el CDI EE.UU. –México. </a:t>
            </a:r>
          </a:p>
        </p:txBody>
      </p:sp>
      <p:sp>
        <p:nvSpPr>
          <p:cNvPr id="35" name="Arrow: Curved Left 34">
            <a:extLst>
              <a:ext uri="{FF2B5EF4-FFF2-40B4-BE49-F238E27FC236}">
                <a16:creationId xmlns:a16="http://schemas.microsoft.com/office/drawing/2014/main" id="{8195652A-64AA-3490-D930-E3D854A3485B}"/>
              </a:ext>
            </a:extLst>
          </p:cNvPr>
          <p:cNvSpPr/>
          <p:nvPr/>
        </p:nvSpPr>
        <p:spPr>
          <a:xfrm>
            <a:off x="8406100" y="2263806"/>
            <a:ext cx="426790" cy="3071359"/>
          </a:xfrm>
          <a:prstGeom prst="curvedLeftArrow">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6" name="Oval 35">
            <a:extLst>
              <a:ext uri="{FF2B5EF4-FFF2-40B4-BE49-F238E27FC236}">
                <a16:creationId xmlns:a16="http://schemas.microsoft.com/office/drawing/2014/main" id="{E90FCAF8-A644-C5CA-F87A-77EE14004729}"/>
              </a:ext>
            </a:extLst>
          </p:cNvPr>
          <p:cNvSpPr/>
          <p:nvPr/>
        </p:nvSpPr>
        <p:spPr>
          <a:xfrm>
            <a:off x="8438271" y="4214387"/>
            <a:ext cx="661737" cy="24669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800" b="0" i="0" u="none" strike="noStrike" kern="1200" cap="none" spc="0" normalizeH="0" baseline="0" noProof="0" dirty="0">
                <a:ln>
                  <a:noFill/>
                </a:ln>
                <a:solidFill>
                  <a:prstClr val="black"/>
                </a:solidFill>
                <a:effectLst/>
                <a:uLnTx/>
                <a:uFillTx/>
                <a:latin typeface="Calibri"/>
                <a:ea typeface="+mn-ea"/>
                <a:cs typeface="+mn-cs"/>
              </a:rPr>
              <a:t>CDI</a:t>
            </a: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7" name="Oval 36">
            <a:extLst>
              <a:ext uri="{FF2B5EF4-FFF2-40B4-BE49-F238E27FC236}">
                <a16:creationId xmlns:a16="http://schemas.microsoft.com/office/drawing/2014/main" id="{89443A4F-799A-48A6-9F24-06C4D74236FD}"/>
              </a:ext>
            </a:extLst>
          </p:cNvPr>
          <p:cNvSpPr/>
          <p:nvPr/>
        </p:nvSpPr>
        <p:spPr>
          <a:xfrm>
            <a:off x="3910263" y="4578769"/>
            <a:ext cx="661737" cy="24669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800" b="0" i="0" u="none" strike="noStrike" kern="1200" cap="none" spc="0" normalizeH="0" baseline="0" noProof="0" dirty="0">
                <a:ln>
                  <a:noFill/>
                </a:ln>
                <a:solidFill>
                  <a:prstClr val="black"/>
                </a:solidFill>
                <a:effectLst/>
                <a:uLnTx/>
                <a:uFillTx/>
                <a:latin typeface="Calibri"/>
                <a:ea typeface="+mn-ea"/>
                <a:cs typeface="+mn-cs"/>
              </a:rPr>
              <a:t>WHT</a:t>
            </a: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2050" name="Picture 2" descr="Bandera de México">
            <a:extLst>
              <a:ext uri="{FF2B5EF4-FFF2-40B4-BE49-F238E27FC236}">
                <a16:creationId xmlns:a16="http://schemas.microsoft.com/office/drawing/2014/main" id="{6380F4C6-D4F6-DCC7-70C4-75EAF4D1DB3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74726" y="2190039"/>
            <a:ext cx="640572" cy="36512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3464BAA3-4C3C-EB1E-AA4C-48F210FFF15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74726" y="3711228"/>
            <a:ext cx="640572" cy="344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5215798"/>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normAutofit/>
          </a:bodyPr>
          <a:lstStyle/>
          <a:p>
            <a:r>
              <a:rPr lang="es-ES" sz="3200" b="1" dirty="0"/>
              <a:t>INTRODUCCIÓN</a:t>
            </a:r>
          </a:p>
        </p:txBody>
      </p:sp>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905564"/>
            <a:ext cx="8229600" cy="5046871"/>
          </a:xfrm>
        </p:spPr>
        <p:txBody>
          <a:bodyPr/>
          <a:lstStyle/>
          <a:p>
            <a:pPr algn="just">
              <a:spcAft>
                <a:spcPts val="600"/>
              </a:spcAft>
            </a:pPr>
            <a:r>
              <a:rPr lang="en-US" sz="2000" b="1" dirty="0" err="1"/>
              <a:t>Problemática</a:t>
            </a:r>
            <a:r>
              <a:rPr lang="en-US" sz="2000" b="1" dirty="0"/>
              <a:t> de la doble </a:t>
            </a:r>
            <a:r>
              <a:rPr lang="en-US" sz="2000" b="1" dirty="0" err="1"/>
              <a:t>tributación</a:t>
            </a:r>
            <a:r>
              <a:rPr lang="en-US" sz="2000" b="1" dirty="0"/>
              <a:t> </a:t>
            </a:r>
            <a:r>
              <a:rPr lang="en-US" sz="2000" b="1" dirty="0" err="1"/>
              <a:t>internacional</a:t>
            </a:r>
            <a:endParaRPr lang="en-US" sz="2000" b="1" dirty="0"/>
          </a:p>
          <a:p>
            <a:pPr marL="0" indent="0" algn="just">
              <a:spcAft>
                <a:spcPts val="600"/>
              </a:spcAft>
              <a:buNone/>
            </a:pPr>
            <a:r>
              <a:rPr lang="es-MX" sz="2000" dirty="0"/>
              <a:t>La imposición de dos impuestos comparables por dos o más Estados al mismo contribuyente respecto de la misma materia imponible y por períodos idénticos.</a:t>
            </a:r>
          </a:p>
          <a:p>
            <a:pPr algn="just">
              <a:spcAft>
                <a:spcPts val="600"/>
              </a:spcAft>
            </a:pPr>
            <a:r>
              <a:rPr lang="es-MX" sz="2000" b="1" dirty="0"/>
              <a:t>Supresión total o parcial de la potestad tributaria de un Estado</a:t>
            </a:r>
          </a:p>
          <a:p>
            <a:pPr marL="0" indent="0" algn="just">
              <a:spcAft>
                <a:spcPts val="600"/>
              </a:spcAft>
              <a:buNone/>
            </a:pPr>
            <a:r>
              <a:rPr lang="es-MX" sz="2000" dirty="0"/>
              <a:t>La potestad tributaria de los Estados se vuelve un elemento de tención que se busca solucionar mediante la supresión total o parcial de ella, limitando la soberanía. Se busca resolver esta tención por distintos mecanismos:</a:t>
            </a:r>
          </a:p>
          <a:p>
            <a:pPr marL="514350" indent="-514350" algn="just">
              <a:spcAft>
                <a:spcPts val="600"/>
              </a:spcAft>
              <a:buFont typeface="+mj-lt"/>
              <a:buAutoNum type="romanLcPeriod"/>
            </a:pPr>
            <a:r>
              <a:rPr lang="es-MX" sz="2000" u="sng" dirty="0"/>
              <a:t>Modelo OECD</a:t>
            </a:r>
            <a:r>
              <a:rPr lang="es-MX" sz="2000" dirty="0"/>
              <a:t>: Renuncia total o parcial de potestad por Estado de la fuente (exportador de capital).</a:t>
            </a:r>
          </a:p>
          <a:p>
            <a:pPr marL="514350" indent="-514350" algn="just">
              <a:spcAft>
                <a:spcPts val="600"/>
              </a:spcAft>
              <a:buFont typeface="+mj-lt"/>
              <a:buAutoNum type="romanLcPeriod"/>
            </a:pPr>
            <a:r>
              <a:rPr lang="es-MX" sz="2000" u="sng" dirty="0"/>
              <a:t>Modelo ONU</a:t>
            </a:r>
            <a:r>
              <a:rPr lang="es-MX" sz="2000" dirty="0"/>
              <a:t>: Permite gravar al Estado de la fuente (importador de capital).</a:t>
            </a:r>
          </a:p>
          <a:p>
            <a:pPr marL="514350" indent="-514350" algn="just">
              <a:spcAft>
                <a:spcPts val="600"/>
              </a:spcAft>
              <a:buFont typeface="+mj-lt"/>
              <a:buAutoNum type="romanLcPeriod"/>
            </a:pPr>
            <a:r>
              <a:rPr lang="es-MX" sz="2000" u="sng" dirty="0"/>
              <a:t>Modelo EE.UU.</a:t>
            </a:r>
            <a:r>
              <a:rPr lang="es-MX" sz="2000" dirty="0"/>
              <a:t>: Preferencia mayor a Estado de residencia.</a:t>
            </a:r>
          </a:p>
          <a:p>
            <a:pPr marL="0" indent="0" algn="just">
              <a:spcAft>
                <a:spcPts val="600"/>
              </a:spcAft>
              <a:buNone/>
            </a:pPr>
            <a:endParaRPr lang="es-MX" sz="2000" dirty="0"/>
          </a:p>
          <a:p>
            <a:pPr marL="0" indent="0" algn="just">
              <a:spcAft>
                <a:spcPts val="600"/>
              </a:spcAft>
              <a:buNone/>
            </a:pPr>
            <a:endParaRPr lang="en-US"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3</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3</a:t>
            </a:fld>
            <a:endParaRPr lang="es-ES" altLang="es-CL"/>
          </a:p>
        </p:txBody>
      </p:sp>
    </p:spTree>
    <p:extLst>
      <p:ext uri="{BB962C8B-B14F-4D97-AF65-F5344CB8AC3E}">
        <p14:creationId xmlns:p14="http://schemas.microsoft.com/office/powerpoint/2010/main" val="2165239145"/>
      </p:ext>
    </p:extLst>
  </p:cSld>
  <p:clrMapOvr>
    <a:masterClrMapping/>
  </p:clrMapOvr>
  <p:transitio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8B05A-079C-A053-D59B-C1DAD2C7D538}"/>
              </a:ext>
            </a:extLst>
          </p:cNvPr>
          <p:cNvSpPr>
            <a:spLocks noGrp="1"/>
          </p:cNvSpPr>
          <p:nvPr>
            <p:ph type="title"/>
          </p:nvPr>
        </p:nvSpPr>
        <p:spPr>
          <a:xfrm>
            <a:off x="887104" y="274638"/>
            <a:ext cx="7799696" cy="1143000"/>
          </a:xfrm>
        </p:spPr>
        <p:txBody>
          <a:bodyPr/>
          <a:lstStyle/>
          <a:p>
            <a:r>
              <a:rPr lang="es-CL" sz="3200" b="1" dirty="0"/>
              <a:t>PROTOCOLO DEL CONVENIO EE.UU. – CHILE ENTIDADES TRANSPARENTES </a:t>
            </a:r>
            <a:endParaRPr lang="en-US" sz="3200" b="1" dirty="0"/>
          </a:p>
        </p:txBody>
      </p:sp>
      <p:sp>
        <p:nvSpPr>
          <p:cNvPr id="3" name="Text Placeholder 2">
            <a:extLst>
              <a:ext uri="{FF2B5EF4-FFF2-40B4-BE49-F238E27FC236}">
                <a16:creationId xmlns:a16="http://schemas.microsoft.com/office/drawing/2014/main" id="{F69E5F7B-7C8C-05D5-AD32-899B104EC382}"/>
              </a:ext>
            </a:extLst>
          </p:cNvPr>
          <p:cNvSpPr>
            <a:spLocks noGrp="1"/>
          </p:cNvSpPr>
          <p:nvPr>
            <p:ph type="body" idx="1"/>
          </p:nvPr>
        </p:nvSpPr>
        <p:spPr/>
        <p:txBody>
          <a:bodyPr/>
          <a:lstStyle/>
          <a:p>
            <a:r>
              <a:rPr lang="es-CL" dirty="0"/>
              <a:t>Párrafo 1 del Protocolo </a:t>
            </a:r>
            <a:endParaRPr lang="en-US" dirty="0"/>
          </a:p>
        </p:txBody>
      </p:sp>
      <p:sp>
        <p:nvSpPr>
          <p:cNvPr id="4" name="Content Placeholder 3">
            <a:extLst>
              <a:ext uri="{FF2B5EF4-FFF2-40B4-BE49-F238E27FC236}">
                <a16:creationId xmlns:a16="http://schemas.microsoft.com/office/drawing/2014/main" id="{45EFB778-E039-605A-8091-DE56828AA7AF}"/>
              </a:ext>
            </a:extLst>
          </p:cNvPr>
          <p:cNvSpPr>
            <a:spLocks noGrp="1"/>
          </p:cNvSpPr>
          <p:nvPr>
            <p:ph sz="half" idx="2"/>
          </p:nvPr>
        </p:nvSpPr>
        <p:spPr/>
        <p:txBody>
          <a:bodyPr/>
          <a:lstStyle/>
          <a:p>
            <a:pPr algn="just"/>
            <a:r>
              <a:rPr lang="es-CL" sz="2000" dirty="0"/>
              <a:t>“</a:t>
            </a:r>
            <a:r>
              <a:rPr lang="es-CL" sz="2000" dirty="0" err="1"/>
              <a:t>An</a:t>
            </a:r>
            <a:r>
              <a:rPr lang="es-CL" sz="2000" dirty="0"/>
              <a:t> </a:t>
            </a:r>
            <a:r>
              <a:rPr lang="es-CL" sz="2000" dirty="0" err="1"/>
              <a:t>item</a:t>
            </a:r>
            <a:r>
              <a:rPr lang="es-CL" sz="2000" dirty="0"/>
              <a:t> of </a:t>
            </a:r>
            <a:r>
              <a:rPr lang="es-CL" sz="2000" dirty="0" err="1"/>
              <a:t>income</a:t>
            </a:r>
            <a:r>
              <a:rPr lang="es-CL" sz="2000" dirty="0"/>
              <a:t>, </a:t>
            </a:r>
            <a:r>
              <a:rPr lang="es-CL" sz="2000" dirty="0" err="1"/>
              <a:t>profit</a:t>
            </a:r>
            <a:r>
              <a:rPr lang="es-CL" sz="2000" dirty="0"/>
              <a:t> </a:t>
            </a:r>
            <a:r>
              <a:rPr lang="es-CL" sz="2000" dirty="0" err="1"/>
              <a:t>or</a:t>
            </a:r>
            <a:r>
              <a:rPr lang="es-CL" sz="2000" dirty="0"/>
              <a:t> </a:t>
            </a:r>
            <a:r>
              <a:rPr lang="es-CL" sz="2000" dirty="0" err="1"/>
              <a:t>gain</a:t>
            </a:r>
            <a:r>
              <a:rPr lang="es-CL" sz="2000" dirty="0"/>
              <a:t> </a:t>
            </a:r>
            <a:r>
              <a:rPr lang="es-CL" sz="2000" dirty="0" err="1"/>
              <a:t>derived</a:t>
            </a:r>
            <a:r>
              <a:rPr lang="es-CL" sz="2000" dirty="0"/>
              <a:t> </a:t>
            </a:r>
            <a:r>
              <a:rPr lang="es-CL" sz="2000" dirty="0" err="1"/>
              <a:t>through</a:t>
            </a:r>
            <a:r>
              <a:rPr lang="es-CL" sz="2000" dirty="0"/>
              <a:t> </a:t>
            </a:r>
            <a:r>
              <a:rPr lang="es-CL" sz="2000" dirty="0" err="1"/>
              <a:t>an</a:t>
            </a:r>
            <a:r>
              <a:rPr lang="es-CL" sz="2000" dirty="0"/>
              <a:t> </a:t>
            </a:r>
            <a:r>
              <a:rPr lang="es-CL" sz="2000" dirty="0" err="1"/>
              <a:t>entity</a:t>
            </a:r>
            <a:r>
              <a:rPr lang="es-CL" sz="2000" dirty="0"/>
              <a:t> </a:t>
            </a:r>
            <a:r>
              <a:rPr lang="es-CL" sz="2000" dirty="0" err="1"/>
              <a:t>that</a:t>
            </a:r>
            <a:r>
              <a:rPr lang="es-CL" sz="2000" dirty="0"/>
              <a:t> </a:t>
            </a:r>
            <a:r>
              <a:rPr lang="es-CL" sz="2000" dirty="0" err="1"/>
              <a:t>is</a:t>
            </a:r>
            <a:r>
              <a:rPr lang="es-CL" sz="2000" dirty="0"/>
              <a:t> </a:t>
            </a:r>
            <a:r>
              <a:rPr lang="es-CL" sz="2000" dirty="0" err="1"/>
              <a:t>fiscally</a:t>
            </a:r>
            <a:r>
              <a:rPr lang="es-CL" sz="2000" dirty="0"/>
              <a:t> </a:t>
            </a:r>
            <a:r>
              <a:rPr lang="es-CL" sz="2000" dirty="0" err="1"/>
              <a:t>transparent</a:t>
            </a:r>
            <a:r>
              <a:rPr lang="es-CL" sz="2000" dirty="0"/>
              <a:t> </a:t>
            </a:r>
            <a:r>
              <a:rPr lang="es-CL" sz="2000" dirty="0" err="1"/>
              <a:t>under</a:t>
            </a:r>
            <a:r>
              <a:rPr lang="es-CL" sz="2000" dirty="0"/>
              <a:t> the </a:t>
            </a:r>
            <a:r>
              <a:rPr lang="es-CL" sz="2000" dirty="0" err="1"/>
              <a:t>laws</a:t>
            </a:r>
            <a:r>
              <a:rPr lang="es-CL" sz="2000" dirty="0"/>
              <a:t> of </a:t>
            </a:r>
            <a:r>
              <a:rPr lang="es-CL" sz="2000" dirty="0" err="1"/>
              <a:t>either</a:t>
            </a:r>
            <a:r>
              <a:rPr lang="es-CL" sz="2000" dirty="0"/>
              <a:t> </a:t>
            </a:r>
            <a:r>
              <a:rPr lang="es-CL" sz="2000" dirty="0" err="1"/>
              <a:t>Contracting</a:t>
            </a:r>
            <a:r>
              <a:rPr lang="es-CL" sz="2000" dirty="0"/>
              <a:t> </a:t>
            </a:r>
            <a:r>
              <a:rPr lang="es-CL" sz="2000" dirty="0" err="1"/>
              <a:t>State</a:t>
            </a:r>
            <a:r>
              <a:rPr lang="es-CL" sz="2000" dirty="0"/>
              <a:t> </a:t>
            </a:r>
            <a:r>
              <a:rPr lang="es-CL" sz="2000" dirty="0" err="1"/>
              <a:t>shall</a:t>
            </a:r>
            <a:r>
              <a:rPr lang="es-CL" sz="2000" dirty="0"/>
              <a:t> be </a:t>
            </a:r>
            <a:r>
              <a:rPr lang="es-CL" sz="2000" dirty="0" err="1"/>
              <a:t>considered</a:t>
            </a:r>
            <a:r>
              <a:rPr lang="es-CL" sz="2000" dirty="0"/>
              <a:t> </a:t>
            </a:r>
            <a:r>
              <a:rPr lang="es-CL" sz="2000" dirty="0" err="1"/>
              <a:t>to</a:t>
            </a:r>
            <a:r>
              <a:rPr lang="es-CL" sz="2000" dirty="0"/>
              <a:t> be </a:t>
            </a:r>
            <a:r>
              <a:rPr lang="es-CL" sz="2000" dirty="0" err="1"/>
              <a:t>derived</a:t>
            </a:r>
            <a:r>
              <a:rPr lang="es-CL" sz="2000" dirty="0"/>
              <a:t> </a:t>
            </a:r>
            <a:r>
              <a:rPr lang="es-CL" sz="2000" dirty="0" err="1"/>
              <a:t>by</a:t>
            </a:r>
            <a:r>
              <a:rPr lang="es-CL" sz="2000" dirty="0"/>
              <a:t> a </a:t>
            </a:r>
            <a:r>
              <a:rPr lang="es-CL" sz="2000" dirty="0" err="1"/>
              <a:t>resident</a:t>
            </a:r>
            <a:r>
              <a:rPr lang="es-CL" sz="2000" dirty="0"/>
              <a:t> of a </a:t>
            </a:r>
            <a:r>
              <a:rPr lang="es-CL" sz="2000" dirty="0" err="1"/>
              <a:t>Contracting</a:t>
            </a:r>
            <a:r>
              <a:rPr lang="es-CL" sz="2000" dirty="0"/>
              <a:t> </a:t>
            </a:r>
            <a:r>
              <a:rPr lang="es-CL" sz="2000" dirty="0" err="1"/>
              <a:t>State</a:t>
            </a:r>
            <a:r>
              <a:rPr lang="es-CL" sz="2000" dirty="0"/>
              <a:t> </a:t>
            </a:r>
            <a:r>
              <a:rPr lang="es-CL" sz="2000" dirty="0" err="1"/>
              <a:t>to</a:t>
            </a:r>
            <a:r>
              <a:rPr lang="es-CL" sz="2000" dirty="0"/>
              <a:t> the </a:t>
            </a:r>
            <a:r>
              <a:rPr lang="es-CL" sz="2000" dirty="0" err="1"/>
              <a:t>extent</a:t>
            </a:r>
            <a:r>
              <a:rPr lang="es-CL" sz="2000" dirty="0"/>
              <a:t> </a:t>
            </a:r>
            <a:r>
              <a:rPr lang="es-CL" sz="2000" dirty="0" err="1"/>
              <a:t>that</a:t>
            </a:r>
            <a:r>
              <a:rPr lang="es-CL" sz="2000" dirty="0"/>
              <a:t> the </a:t>
            </a:r>
            <a:r>
              <a:rPr lang="es-CL" sz="2000" dirty="0" err="1"/>
              <a:t>item</a:t>
            </a:r>
            <a:r>
              <a:rPr lang="es-CL" sz="2000" dirty="0"/>
              <a:t> </a:t>
            </a:r>
            <a:r>
              <a:rPr lang="es-CL" sz="2000" dirty="0" err="1"/>
              <a:t>is</a:t>
            </a:r>
            <a:r>
              <a:rPr lang="es-CL" sz="2000" dirty="0"/>
              <a:t> </a:t>
            </a:r>
            <a:r>
              <a:rPr lang="es-CL" sz="2000" dirty="0" err="1"/>
              <a:t>treated</a:t>
            </a:r>
            <a:r>
              <a:rPr lang="es-CL" sz="2000" dirty="0"/>
              <a:t> </a:t>
            </a:r>
            <a:r>
              <a:rPr lang="es-CL" sz="2000" dirty="0" err="1"/>
              <a:t>for</a:t>
            </a:r>
            <a:r>
              <a:rPr lang="es-CL" sz="2000" dirty="0"/>
              <a:t> </a:t>
            </a:r>
            <a:r>
              <a:rPr lang="es-CL" sz="2000" dirty="0" err="1"/>
              <a:t>purpose</a:t>
            </a:r>
            <a:r>
              <a:rPr lang="es-CL" sz="2000" dirty="0"/>
              <a:t> of the </a:t>
            </a:r>
            <a:r>
              <a:rPr lang="es-CL" sz="2000" dirty="0" err="1"/>
              <a:t>taxation</a:t>
            </a:r>
            <a:r>
              <a:rPr lang="es-CL" sz="2000" dirty="0"/>
              <a:t> </a:t>
            </a:r>
            <a:r>
              <a:rPr lang="es-CL" sz="2000" dirty="0" err="1"/>
              <a:t>law</a:t>
            </a:r>
            <a:r>
              <a:rPr lang="es-CL" sz="2000" dirty="0"/>
              <a:t> of </a:t>
            </a:r>
            <a:r>
              <a:rPr lang="es-CL" sz="2000" dirty="0" err="1"/>
              <a:t>such</a:t>
            </a:r>
            <a:r>
              <a:rPr lang="es-CL" sz="2000" dirty="0"/>
              <a:t> </a:t>
            </a:r>
            <a:r>
              <a:rPr lang="es-CL" sz="2000" dirty="0" err="1"/>
              <a:t>Contracting</a:t>
            </a:r>
            <a:r>
              <a:rPr lang="es-CL" sz="2000" dirty="0"/>
              <a:t> </a:t>
            </a:r>
            <a:r>
              <a:rPr lang="es-CL" sz="2000" dirty="0" err="1"/>
              <a:t>State</a:t>
            </a:r>
            <a:r>
              <a:rPr lang="es-CL" sz="2000" dirty="0"/>
              <a:t> as the </a:t>
            </a:r>
            <a:r>
              <a:rPr lang="es-CL" sz="2000" dirty="0" err="1"/>
              <a:t>income</a:t>
            </a:r>
            <a:r>
              <a:rPr lang="es-CL" sz="2000" dirty="0"/>
              <a:t>, </a:t>
            </a:r>
            <a:r>
              <a:rPr lang="es-CL" sz="2000" dirty="0" err="1"/>
              <a:t>profit</a:t>
            </a:r>
            <a:r>
              <a:rPr lang="es-CL" sz="2000" dirty="0"/>
              <a:t> </a:t>
            </a:r>
            <a:r>
              <a:rPr lang="es-CL" sz="2000" dirty="0" err="1"/>
              <a:t>or</a:t>
            </a:r>
            <a:r>
              <a:rPr lang="es-CL" sz="2000" dirty="0"/>
              <a:t> </a:t>
            </a:r>
            <a:r>
              <a:rPr lang="es-CL" sz="2000" dirty="0" err="1"/>
              <a:t>gain</a:t>
            </a:r>
            <a:r>
              <a:rPr lang="es-CL" sz="2000" dirty="0"/>
              <a:t> of a </a:t>
            </a:r>
            <a:r>
              <a:rPr lang="es-CL" sz="2000" dirty="0" err="1"/>
              <a:t>resident</a:t>
            </a:r>
            <a:r>
              <a:rPr lang="es-CL" sz="2000" dirty="0"/>
              <a:t>”.</a:t>
            </a:r>
            <a:endParaRPr lang="en-US" sz="2000" dirty="0"/>
          </a:p>
        </p:txBody>
      </p:sp>
      <p:sp>
        <p:nvSpPr>
          <p:cNvPr id="6" name="Content Placeholder 5">
            <a:extLst>
              <a:ext uri="{FF2B5EF4-FFF2-40B4-BE49-F238E27FC236}">
                <a16:creationId xmlns:a16="http://schemas.microsoft.com/office/drawing/2014/main" id="{12E7BDF6-B04A-A9C9-CD8C-FAB35BE8BB5F}"/>
              </a:ext>
            </a:extLst>
          </p:cNvPr>
          <p:cNvSpPr>
            <a:spLocks noGrp="1"/>
          </p:cNvSpPr>
          <p:nvPr>
            <p:ph sz="quarter" idx="4"/>
          </p:nvPr>
        </p:nvSpPr>
        <p:spPr>
          <a:xfrm>
            <a:off x="4576439" y="1854994"/>
            <a:ext cx="4041775" cy="3951288"/>
          </a:xfrm>
        </p:spPr>
        <p:txBody>
          <a:bodyPr/>
          <a:lstStyle/>
          <a:p>
            <a:pPr algn="just"/>
            <a:r>
              <a:rPr lang="es-ES" sz="2000" dirty="0"/>
              <a:t>Una renta, beneficio o ganancia obtenida a través de una entidad que es fiscalmente transparente, de acuerdo a la legislación de cualquiera de los Estados Contratantes, será considerada como obtenida por un residente de un Estado Contratante en la medida que sea tratada por la legislación tributaria de tal Estado Contratante como la renta, beneficio o ganancia de un residente. </a:t>
            </a:r>
            <a:endParaRPr lang="en-US" sz="2000" dirty="0"/>
          </a:p>
        </p:txBody>
      </p:sp>
      <p:sp>
        <p:nvSpPr>
          <p:cNvPr id="7" name="Slide Number Placeholder 6">
            <a:extLst>
              <a:ext uri="{FF2B5EF4-FFF2-40B4-BE49-F238E27FC236}">
                <a16:creationId xmlns:a16="http://schemas.microsoft.com/office/drawing/2014/main" id="{D03EEF3D-43B9-D0D9-3026-D67B486DEE89}"/>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8187963F-F2E3-4AF8-AA81-3E7DD5564DC2}"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30</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1843762182"/>
      </p:ext>
    </p:extLst>
  </p:cSld>
  <p:clrMapOvr>
    <a:masterClrMapping/>
  </p:clrMapOvr>
  <p:transitio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55F16-32BD-1B02-A90F-944AF8DD6BA1}"/>
              </a:ext>
            </a:extLst>
          </p:cNvPr>
          <p:cNvSpPr>
            <a:spLocks noGrp="1"/>
          </p:cNvSpPr>
          <p:nvPr>
            <p:ph type="title"/>
          </p:nvPr>
        </p:nvSpPr>
        <p:spPr>
          <a:xfrm>
            <a:off x="777922" y="274638"/>
            <a:ext cx="7908878" cy="1143000"/>
          </a:xfrm>
        </p:spPr>
        <p:txBody>
          <a:bodyPr/>
          <a:lstStyle/>
          <a:p>
            <a:r>
              <a:rPr lang="es-CL" sz="3200" b="1" dirty="0"/>
              <a:t>PROTOCOLO DEL CONVENIO EE.UU. – CHILE ENTIDADES TRANSPARENTES </a:t>
            </a:r>
            <a:endParaRPr lang="en-US" sz="3200" b="1" dirty="0"/>
          </a:p>
        </p:txBody>
      </p:sp>
      <p:sp>
        <p:nvSpPr>
          <p:cNvPr id="3" name="Text Placeholder 2">
            <a:extLst>
              <a:ext uri="{FF2B5EF4-FFF2-40B4-BE49-F238E27FC236}">
                <a16:creationId xmlns:a16="http://schemas.microsoft.com/office/drawing/2014/main" id="{75AB8B22-41AA-72AB-14F4-FE82691A7104}"/>
              </a:ext>
            </a:extLst>
          </p:cNvPr>
          <p:cNvSpPr>
            <a:spLocks noGrp="1"/>
          </p:cNvSpPr>
          <p:nvPr>
            <p:ph type="body" idx="1"/>
          </p:nvPr>
        </p:nvSpPr>
        <p:spPr>
          <a:xfrm>
            <a:off x="2934070" y="1247638"/>
            <a:ext cx="4040188" cy="639762"/>
          </a:xfrm>
        </p:spPr>
        <p:txBody>
          <a:bodyPr/>
          <a:lstStyle/>
          <a:p>
            <a:r>
              <a:rPr lang="es-CL" dirty="0" err="1"/>
              <a:t>Article</a:t>
            </a:r>
            <a:r>
              <a:rPr lang="es-CL" dirty="0"/>
              <a:t> 1 (General </a:t>
            </a:r>
            <a:r>
              <a:rPr lang="es-CL" dirty="0" err="1"/>
              <a:t>Scope</a:t>
            </a:r>
            <a:r>
              <a:rPr lang="es-CL" dirty="0"/>
              <a:t>) </a:t>
            </a:r>
            <a:endParaRPr lang="en-US" dirty="0"/>
          </a:p>
        </p:txBody>
      </p:sp>
      <p:sp>
        <p:nvSpPr>
          <p:cNvPr id="4" name="Content Placeholder 3">
            <a:extLst>
              <a:ext uri="{FF2B5EF4-FFF2-40B4-BE49-F238E27FC236}">
                <a16:creationId xmlns:a16="http://schemas.microsoft.com/office/drawing/2014/main" id="{BE160221-5E33-86A1-0F74-33E6DFD1C65D}"/>
              </a:ext>
            </a:extLst>
          </p:cNvPr>
          <p:cNvSpPr>
            <a:spLocks noGrp="1"/>
          </p:cNvSpPr>
          <p:nvPr>
            <p:ph sz="half" idx="2"/>
          </p:nvPr>
        </p:nvSpPr>
        <p:spPr/>
        <p:txBody>
          <a:bodyPr/>
          <a:lstStyle/>
          <a:p>
            <a:pPr algn="just"/>
            <a:r>
              <a:rPr lang="en-US" sz="1200" dirty="0"/>
              <a:t>In general, this paragraph applies to any resident of a Contracting State who is entitled to income derived through an entity that is treated as fiscally transparent under the laws of either Contracting State. </a:t>
            </a:r>
            <a:r>
              <a:rPr lang="en-US" sz="1200" u="sng" dirty="0"/>
              <a:t>Treas. Reg. § 1.894-1(d)(3)(iii)</a:t>
            </a:r>
            <a:r>
              <a:rPr lang="en-US" sz="1200" dirty="0"/>
              <a:t> provides that an entity will be fiscally transparent under the laws of an interest holder’s jurisdiction with respect to an item of income to the extent that the laws of that jurisdiction require the interest holder resident in that jurisdiction to separately take into account on a current basis the interest holder’s respective share of the item of income paid to the entity, whether or not distributed to the interest holder, and the character and source of the item in the hands of the interest holder are determined as if such item were realized directly by the interest holder.</a:t>
            </a:r>
          </a:p>
        </p:txBody>
      </p:sp>
      <p:sp>
        <p:nvSpPr>
          <p:cNvPr id="6" name="Content Placeholder 5">
            <a:extLst>
              <a:ext uri="{FF2B5EF4-FFF2-40B4-BE49-F238E27FC236}">
                <a16:creationId xmlns:a16="http://schemas.microsoft.com/office/drawing/2014/main" id="{40353A56-EFF2-C2F6-F82D-B5D2E0160DC1}"/>
              </a:ext>
            </a:extLst>
          </p:cNvPr>
          <p:cNvSpPr>
            <a:spLocks noGrp="1"/>
          </p:cNvSpPr>
          <p:nvPr>
            <p:ph sz="quarter" idx="4"/>
          </p:nvPr>
        </p:nvSpPr>
        <p:spPr>
          <a:xfrm>
            <a:off x="4572000" y="1934291"/>
            <a:ext cx="4041775" cy="3951288"/>
          </a:xfrm>
        </p:spPr>
        <p:txBody>
          <a:bodyPr/>
          <a:lstStyle/>
          <a:p>
            <a:pPr algn="just"/>
            <a:r>
              <a:rPr lang="es-CL" sz="1200" dirty="0"/>
              <a:t>Por ejemplo, supongamos que </a:t>
            </a:r>
            <a:r>
              <a:rPr lang="es-CL" sz="1200" dirty="0" err="1"/>
              <a:t>FCo</a:t>
            </a:r>
            <a:r>
              <a:rPr lang="es-CL" sz="1200" dirty="0"/>
              <a:t>, una sociedad residente en Chile posee una participación del 50% en FP, una sociedad constituida en Chile. </a:t>
            </a:r>
          </a:p>
          <a:p>
            <a:pPr algn="just"/>
            <a:r>
              <a:rPr lang="es-CL" sz="1200" dirty="0"/>
              <a:t>FP recibe intereses procedentes de EE.UU. Chile considera que FP es fiscalmente transparente en virtud de su legislación nacional y, por tanto, grava actualmente a </a:t>
            </a:r>
            <a:r>
              <a:rPr lang="es-CL" sz="1200" dirty="0" err="1"/>
              <a:t>FCo</a:t>
            </a:r>
            <a:r>
              <a:rPr lang="es-CL" sz="1200" dirty="0"/>
              <a:t> por su parte distributiva de los ingresos de FP y determina el carácter y la fuente de los ingresos percibidos a través de FP en manos de </a:t>
            </a:r>
            <a:r>
              <a:rPr lang="es-CL" sz="1200" dirty="0" err="1"/>
              <a:t>FCo</a:t>
            </a:r>
            <a:r>
              <a:rPr lang="es-CL" sz="1200" dirty="0"/>
              <a:t> como si dichos ingresos fueran realizados directamente por </a:t>
            </a:r>
            <a:r>
              <a:rPr lang="es-CL" sz="1200" dirty="0" err="1"/>
              <a:t>FCo.</a:t>
            </a:r>
            <a:r>
              <a:rPr lang="es-CL" sz="1200" dirty="0"/>
              <a:t> En este caso, se considera que </a:t>
            </a:r>
            <a:r>
              <a:rPr lang="es-CL" sz="1200" dirty="0" err="1"/>
              <a:t>FCo</a:t>
            </a:r>
            <a:r>
              <a:rPr lang="es-CL" sz="1200" dirty="0"/>
              <a:t> obtiene el 50% de los intereses percibidos por FP que se originan en EE.UU. en virtud del apartado 1 del Protocolo. Se llegaría al mismo resultado incluso si las leyes fiscales de EE.UU. trataran a FP de manera diferente (por ejemplo, si FP no fuera tratada como fiscalmente transparente en EE.UU.), o si FP estuviera organizada en un tercer estado, siempre que FP siguiera siendo tratada como fiscalmente transparente en virtud de las leyes de Chile. (Traducción de la regulación) </a:t>
            </a:r>
            <a:endParaRPr lang="en-US" sz="1200" dirty="0"/>
          </a:p>
        </p:txBody>
      </p:sp>
      <p:sp>
        <p:nvSpPr>
          <p:cNvPr id="7" name="Slide Number Placeholder 6">
            <a:extLst>
              <a:ext uri="{FF2B5EF4-FFF2-40B4-BE49-F238E27FC236}">
                <a16:creationId xmlns:a16="http://schemas.microsoft.com/office/drawing/2014/main" id="{FFDF9959-7133-91CC-5629-04DDE4DD71AF}"/>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8187963F-F2E3-4AF8-AA81-3E7DD5564DC2}"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31</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776283428"/>
      </p:ext>
    </p:extLst>
  </p:cSld>
  <p:clrMapOvr>
    <a:masterClrMapping/>
  </p:clrMapOvr>
  <p:transition spd="slow">
    <p:cov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33BB2-6BE6-1586-D6E1-8537CFB13DBB}"/>
              </a:ext>
            </a:extLst>
          </p:cNvPr>
          <p:cNvSpPr>
            <a:spLocks noGrp="1"/>
          </p:cNvSpPr>
          <p:nvPr>
            <p:ph type="title"/>
          </p:nvPr>
        </p:nvSpPr>
        <p:spPr>
          <a:xfrm>
            <a:off x="955342" y="274638"/>
            <a:ext cx="7731457" cy="1143000"/>
          </a:xfrm>
        </p:spPr>
        <p:txBody>
          <a:bodyPr/>
          <a:lstStyle/>
          <a:p>
            <a:r>
              <a:rPr lang="en-US" sz="3200" b="1" dirty="0"/>
              <a:t>TECHNICAL EXPLANATIONS </a:t>
            </a:r>
            <a:br>
              <a:rPr lang="en-US" sz="3200" b="1" dirty="0"/>
            </a:br>
            <a:r>
              <a:rPr lang="en-US" sz="3200" b="1" dirty="0"/>
              <a:t>ENTIDADES TRANSPARENTES </a:t>
            </a:r>
          </a:p>
        </p:txBody>
      </p:sp>
      <p:sp>
        <p:nvSpPr>
          <p:cNvPr id="4" name="Content Placeholder 3">
            <a:extLst>
              <a:ext uri="{FF2B5EF4-FFF2-40B4-BE49-F238E27FC236}">
                <a16:creationId xmlns:a16="http://schemas.microsoft.com/office/drawing/2014/main" id="{D43B8E15-A704-059B-DCB3-ABD12D91CB26}"/>
              </a:ext>
            </a:extLst>
          </p:cNvPr>
          <p:cNvSpPr>
            <a:spLocks noGrp="1"/>
          </p:cNvSpPr>
          <p:nvPr>
            <p:ph sz="half" idx="2"/>
          </p:nvPr>
        </p:nvSpPr>
        <p:spPr>
          <a:xfrm>
            <a:off x="457200" y="1479628"/>
            <a:ext cx="8229600" cy="3951288"/>
          </a:xfrm>
        </p:spPr>
        <p:txBody>
          <a:bodyPr/>
          <a:lstStyle/>
          <a:p>
            <a:pPr algn="just"/>
            <a:r>
              <a:rPr lang="es-CL" dirty="0"/>
              <a:t>Las </a:t>
            </a:r>
            <a:r>
              <a:rPr lang="es-CL" dirty="0" err="1"/>
              <a:t>technical</a:t>
            </a:r>
            <a:r>
              <a:rPr lang="es-CL" dirty="0"/>
              <a:t> </a:t>
            </a:r>
            <a:r>
              <a:rPr lang="es-CL" dirty="0" err="1"/>
              <a:t>explanations</a:t>
            </a:r>
            <a:r>
              <a:rPr lang="es-CL" dirty="0"/>
              <a:t> hacen referencia a la regulación CFR § 1.894-1 que analizamos anteriormente.  </a:t>
            </a:r>
          </a:p>
          <a:p>
            <a:pPr algn="just"/>
            <a:endParaRPr lang="es-CL" dirty="0"/>
          </a:p>
          <a:p>
            <a:pPr algn="just"/>
            <a:r>
              <a:rPr lang="es-CL" dirty="0"/>
              <a:t>En la legislación tributaria chilena no existe referencia clara a entidades extranjeras transparentes a fines fiscales, sin perjuicio de su reconocimiento en otras jurisdicciones. </a:t>
            </a:r>
          </a:p>
          <a:p>
            <a:pPr algn="just"/>
            <a:endParaRPr lang="es-CL" dirty="0"/>
          </a:p>
          <a:p>
            <a:pPr algn="just"/>
            <a:r>
              <a:rPr lang="es-CL" dirty="0"/>
              <a:t>Las </a:t>
            </a:r>
            <a:r>
              <a:rPr lang="es-CL" dirty="0" err="1"/>
              <a:t>technical</a:t>
            </a:r>
            <a:r>
              <a:rPr lang="es-CL" dirty="0"/>
              <a:t> </a:t>
            </a:r>
            <a:r>
              <a:rPr lang="es-CL" dirty="0" err="1"/>
              <a:t>explanations</a:t>
            </a:r>
            <a:r>
              <a:rPr lang="es-CL" dirty="0"/>
              <a:t> implican un desafío adicional en la interpretación del Convenio por las diferencias estructurales entre ambos sistemas tributarios. </a:t>
            </a:r>
          </a:p>
          <a:p>
            <a:endParaRPr lang="es-CL" dirty="0"/>
          </a:p>
          <a:p>
            <a:endParaRPr lang="es-CL" dirty="0"/>
          </a:p>
          <a:p>
            <a:endParaRPr lang="es-CL" dirty="0"/>
          </a:p>
          <a:p>
            <a:endParaRPr lang="en-US" dirty="0"/>
          </a:p>
        </p:txBody>
      </p:sp>
      <p:sp>
        <p:nvSpPr>
          <p:cNvPr id="7" name="Slide Number Placeholder 6">
            <a:extLst>
              <a:ext uri="{FF2B5EF4-FFF2-40B4-BE49-F238E27FC236}">
                <a16:creationId xmlns:a16="http://schemas.microsoft.com/office/drawing/2014/main" id="{3AB4E5C2-893F-57BA-03C7-C73868F3E038}"/>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8187963F-F2E3-4AF8-AA81-3E7DD5564DC2}"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32</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3271060730"/>
      </p:ext>
    </p:extLst>
  </p:cSld>
  <p:clrMapOvr>
    <a:masterClrMapping/>
  </p:clrMapOvr>
  <p:transition spd="slow">
    <p:cov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230012"/>
            <a:ext cx="8229600" cy="4916885"/>
          </a:xfrm>
        </p:spPr>
        <p:txBody>
          <a:bodyPr/>
          <a:lstStyle/>
          <a:p>
            <a:pPr marL="457200" indent="-457200" algn="just">
              <a:spcAft>
                <a:spcPts val="0"/>
              </a:spcAft>
              <a:buFont typeface="+mj-lt"/>
              <a:buAutoNum type="arabicPeriod"/>
            </a:pPr>
            <a:r>
              <a:rPr lang="es-MX" sz="2000" b="1" dirty="0"/>
              <a:t>Entidades locales</a:t>
            </a:r>
          </a:p>
          <a:p>
            <a:pPr algn="just">
              <a:spcAft>
                <a:spcPts val="0"/>
              </a:spcAft>
            </a:pPr>
            <a:r>
              <a:rPr lang="es-MX" sz="2000" dirty="0"/>
              <a:t>Régimen de transparencia tributaria de artículo 14D (8) LIR.</a:t>
            </a:r>
          </a:p>
          <a:p>
            <a:pPr algn="just">
              <a:spcAft>
                <a:spcPts val="0"/>
              </a:spcAft>
            </a:pPr>
            <a:r>
              <a:rPr lang="es-MX" sz="2000" dirty="0"/>
              <a:t>Sociedades profesionales (Oficio 1.522-2019).</a:t>
            </a:r>
          </a:p>
          <a:p>
            <a:pPr algn="just">
              <a:spcAft>
                <a:spcPts val="0"/>
              </a:spcAft>
              <a:buFontTx/>
              <a:buChar char="-"/>
            </a:pPr>
            <a:r>
              <a:rPr lang="es-MX" sz="2000" dirty="0"/>
              <a:t>Si bien califican como personas, no calificarían como residentes para efectos de un CDI porque no están afectas a impuestos anuales a la renta. </a:t>
            </a:r>
          </a:p>
          <a:p>
            <a:pPr algn="just">
              <a:spcAft>
                <a:spcPts val="0"/>
              </a:spcAft>
              <a:buFontTx/>
              <a:buChar char="-"/>
            </a:pPr>
            <a:r>
              <a:rPr lang="es-MX" sz="2000" dirty="0"/>
              <a:t>Por su parte, los socios tienen derecho a invocar los beneficios del CDI, siempre que acrediten tener residencia en Chile en los términos del CDI.</a:t>
            </a:r>
          </a:p>
          <a:p>
            <a:pPr marL="457200" indent="-457200" algn="just">
              <a:spcAft>
                <a:spcPts val="0"/>
              </a:spcAft>
              <a:buFont typeface="+mj-lt"/>
              <a:buAutoNum type="arabicPeriod" startAt="2"/>
            </a:pPr>
            <a:r>
              <a:rPr lang="es-MX" sz="2000" b="1" dirty="0"/>
              <a:t>Entidades extranjeras</a:t>
            </a:r>
          </a:p>
          <a:p>
            <a:pPr algn="just">
              <a:spcAft>
                <a:spcPts val="0"/>
              </a:spcAft>
            </a:pPr>
            <a:r>
              <a:rPr lang="es-MX" sz="2000" dirty="0"/>
              <a:t>No existe regulación legal expresa en Chile para la clasificación de entidades extranjeras como transparentes u opacas para efectos tributarios.</a:t>
            </a:r>
          </a:p>
          <a:p>
            <a:pPr marL="0" indent="0" algn="just">
              <a:spcAft>
                <a:spcPts val="0"/>
              </a:spcAft>
              <a:buNone/>
            </a:pPr>
            <a:endParaRPr lang="es-MX" sz="2000" dirty="0"/>
          </a:p>
          <a:p>
            <a:pPr algn="just">
              <a:spcAft>
                <a:spcPts val="0"/>
              </a:spcAft>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33</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33</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136478" y="218368"/>
            <a:ext cx="8938258" cy="955374"/>
          </a:xfrm>
        </p:spPr>
        <p:txBody>
          <a:bodyPr>
            <a:noAutofit/>
          </a:bodyPr>
          <a:lstStyle/>
          <a:p>
            <a:r>
              <a:rPr lang="es-ES" sz="3200" b="1" dirty="0"/>
              <a:t>CALIFICACIÓN DE ENTIDADES </a:t>
            </a:r>
            <a:br>
              <a:rPr lang="es-ES" sz="3200" b="1" dirty="0"/>
            </a:br>
            <a:r>
              <a:rPr lang="es-ES" sz="3200" b="1" dirty="0"/>
              <a:t>TRANSPARENTES EN CHILE</a:t>
            </a:r>
          </a:p>
        </p:txBody>
      </p:sp>
      <p:pic>
        <p:nvPicPr>
          <p:cNvPr id="4" name="Picture 2">
            <a:extLst>
              <a:ext uri="{FF2B5EF4-FFF2-40B4-BE49-F238E27FC236}">
                <a16:creationId xmlns:a16="http://schemas.microsoft.com/office/drawing/2014/main" id="{64E0D4B4-0D93-31BC-B2EC-BC8439ED25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7309" y="224168"/>
            <a:ext cx="979491" cy="651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8518112"/>
      </p:ext>
    </p:extLst>
  </p:cSld>
  <p:clrMapOvr>
    <a:masterClrMapping/>
  </p:clrMapOvr>
  <p:transition spd="slow">
    <p:cov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199" y="1230012"/>
            <a:ext cx="4554463" cy="4916885"/>
          </a:xfrm>
        </p:spPr>
        <p:txBody>
          <a:bodyPr/>
          <a:lstStyle/>
          <a:p>
            <a:pPr algn="just">
              <a:spcAft>
                <a:spcPts val="0"/>
              </a:spcAft>
            </a:pPr>
            <a:r>
              <a:rPr lang="es-MX" sz="2000" b="1" dirty="0"/>
              <a:t>Oficio 282-2020 (</a:t>
            </a:r>
            <a:r>
              <a:rPr lang="es-MX" sz="2000" b="1" dirty="0" err="1"/>
              <a:t>partnership</a:t>
            </a:r>
            <a:r>
              <a:rPr lang="es-MX" sz="2000" b="1" dirty="0"/>
              <a:t>)</a:t>
            </a:r>
          </a:p>
          <a:p>
            <a:pPr algn="just">
              <a:spcAft>
                <a:spcPts val="0"/>
              </a:spcAft>
              <a:buFontTx/>
              <a:buChar char="-"/>
            </a:pPr>
            <a:r>
              <a:rPr lang="es-MX" sz="2000" dirty="0"/>
              <a:t>Matriz danesa, propietaria de una empresa residente en Alemania (subsidiaria) que, a su vez, desarrolla actividades de transporte marítimo de carga en Chile a través de Agencia. </a:t>
            </a:r>
          </a:p>
          <a:p>
            <a:pPr algn="just">
              <a:spcAft>
                <a:spcPts val="0"/>
              </a:spcAft>
              <a:buFontTx/>
              <a:buChar char="-"/>
            </a:pPr>
            <a:r>
              <a:rPr lang="es-MX" sz="2000" dirty="0"/>
              <a:t>El CDI entre Chile y Dinamarca podrá ser aplicable en la medida que la empresa alemana sea considerada como una entidad transparente y que sus socios sean residentes en Dinamarca. </a:t>
            </a:r>
          </a:p>
          <a:p>
            <a:pPr algn="just">
              <a:spcAft>
                <a:spcPts val="0"/>
              </a:spcAft>
              <a:buFontTx/>
              <a:buChar char="-"/>
            </a:pPr>
            <a:r>
              <a:rPr lang="es-MX" sz="2000" dirty="0"/>
              <a:t>Sujeto a confirmación por el SII (vía MAAT, CDI).</a:t>
            </a:r>
          </a:p>
          <a:p>
            <a:pPr marL="0" indent="0" algn="just">
              <a:spcAft>
                <a:spcPts val="0"/>
              </a:spcAft>
              <a:buNone/>
            </a:pPr>
            <a:endParaRPr lang="es-MX" sz="2000" dirty="0"/>
          </a:p>
          <a:p>
            <a:pPr algn="just">
              <a:spcAft>
                <a:spcPts val="0"/>
              </a:spcAft>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34</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34</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572259" y="218368"/>
            <a:ext cx="8502477" cy="955374"/>
          </a:xfrm>
        </p:spPr>
        <p:txBody>
          <a:bodyPr>
            <a:noAutofit/>
          </a:bodyPr>
          <a:lstStyle/>
          <a:p>
            <a:r>
              <a:rPr lang="es-ES" sz="3200" b="1" dirty="0"/>
              <a:t>CALIFICACIÓN DE ENTIDADES </a:t>
            </a:r>
            <a:br>
              <a:rPr lang="es-ES" sz="3200" b="1" dirty="0"/>
            </a:br>
            <a:r>
              <a:rPr lang="es-ES" sz="3200" b="1" dirty="0"/>
              <a:t>TRANSPARENTES EN CHILE</a:t>
            </a:r>
          </a:p>
        </p:txBody>
      </p:sp>
      <p:pic>
        <p:nvPicPr>
          <p:cNvPr id="4" name="Picture 2">
            <a:extLst>
              <a:ext uri="{FF2B5EF4-FFF2-40B4-BE49-F238E27FC236}">
                <a16:creationId xmlns:a16="http://schemas.microsoft.com/office/drawing/2014/main" id="{64E0D4B4-0D93-31BC-B2EC-BC8439ED25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7309" y="224168"/>
            <a:ext cx="979491" cy="651806"/>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a:extLst>
              <a:ext uri="{FF2B5EF4-FFF2-40B4-BE49-F238E27FC236}">
                <a16:creationId xmlns:a16="http://schemas.microsoft.com/office/drawing/2014/main" id="{A50F1C55-FAE3-A6BC-FBD7-59FA6B72BB48}"/>
              </a:ext>
            </a:extLst>
          </p:cNvPr>
          <p:cNvSpPr/>
          <p:nvPr/>
        </p:nvSpPr>
        <p:spPr>
          <a:xfrm>
            <a:off x="6155599" y="2851479"/>
            <a:ext cx="1551710" cy="720436"/>
          </a:xfrm>
          <a:prstGeom prst="rect">
            <a:avLst/>
          </a:prstGeom>
          <a:ln>
            <a:prstDash val="dash"/>
          </a:ln>
        </p:spPr>
        <p:style>
          <a:lnRef idx="1">
            <a:schemeClr val="accent6"/>
          </a:lnRef>
          <a:fillRef idx="2">
            <a:schemeClr val="accent6"/>
          </a:fillRef>
          <a:effectRef idx="1">
            <a:schemeClr val="accent6"/>
          </a:effectRef>
          <a:fontRef idx="minor">
            <a:schemeClr val="dk1"/>
          </a:fontRef>
        </p:style>
        <p:txBody>
          <a:bodyPr rtlCol="0" anchor="ctr"/>
          <a:lstStyle/>
          <a:p>
            <a:pPr algn="ctr"/>
            <a:r>
              <a:rPr lang="es-CL" dirty="0"/>
              <a:t>ALEMANIA</a:t>
            </a:r>
          </a:p>
          <a:p>
            <a:pPr algn="ctr"/>
            <a:r>
              <a:rPr lang="es-CL" dirty="0"/>
              <a:t>(</a:t>
            </a:r>
            <a:r>
              <a:rPr lang="es-CL" dirty="0" err="1"/>
              <a:t>partnership</a:t>
            </a:r>
            <a:r>
              <a:rPr lang="es-CL" dirty="0"/>
              <a:t>)</a:t>
            </a:r>
          </a:p>
        </p:txBody>
      </p:sp>
      <p:sp>
        <p:nvSpPr>
          <p:cNvPr id="6" name="Rectángulo 5">
            <a:extLst>
              <a:ext uri="{FF2B5EF4-FFF2-40B4-BE49-F238E27FC236}">
                <a16:creationId xmlns:a16="http://schemas.microsoft.com/office/drawing/2014/main" id="{E2F57090-03CD-4801-6A77-21B4FFF9F19F}"/>
              </a:ext>
            </a:extLst>
          </p:cNvPr>
          <p:cNvSpPr/>
          <p:nvPr/>
        </p:nvSpPr>
        <p:spPr>
          <a:xfrm>
            <a:off x="6155599" y="4054564"/>
            <a:ext cx="1551710" cy="7204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CL" dirty="0"/>
              <a:t>CHILE </a:t>
            </a:r>
          </a:p>
          <a:p>
            <a:pPr algn="ctr"/>
            <a:r>
              <a:rPr lang="es-CL" dirty="0"/>
              <a:t>Agencia</a:t>
            </a:r>
          </a:p>
        </p:txBody>
      </p:sp>
      <p:sp>
        <p:nvSpPr>
          <p:cNvPr id="8" name="Rectángulo 7">
            <a:extLst>
              <a:ext uri="{FF2B5EF4-FFF2-40B4-BE49-F238E27FC236}">
                <a16:creationId xmlns:a16="http://schemas.microsoft.com/office/drawing/2014/main" id="{63EC5F37-2F6E-3A19-1091-998C709AF6A7}"/>
              </a:ext>
            </a:extLst>
          </p:cNvPr>
          <p:cNvSpPr/>
          <p:nvPr/>
        </p:nvSpPr>
        <p:spPr>
          <a:xfrm>
            <a:off x="6155599" y="1653356"/>
            <a:ext cx="1551710" cy="72043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L" dirty="0"/>
              <a:t>DINAMARCA</a:t>
            </a:r>
          </a:p>
        </p:txBody>
      </p:sp>
      <p:cxnSp>
        <p:nvCxnSpPr>
          <p:cNvPr id="10" name="Conector recto 9">
            <a:extLst>
              <a:ext uri="{FF2B5EF4-FFF2-40B4-BE49-F238E27FC236}">
                <a16:creationId xmlns:a16="http://schemas.microsoft.com/office/drawing/2014/main" id="{5C26D9DA-F5E1-C5A6-8D55-CF871F0139A9}"/>
              </a:ext>
            </a:extLst>
          </p:cNvPr>
          <p:cNvCxnSpPr>
            <a:cxnSpLocks/>
          </p:cNvCxnSpPr>
          <p:nvPr/>
        </p:nvCxnSpPr>
        <p:spPr>
          <a:xfrm>
            <a:off x="5929745" y="3851564"/>
            <a:ext cx="2563091"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4" name="Conector recto 13">
            <a:extLst>
              <a:ext uri="{FF2B5EF4-FFF2-40B4-BE49-F238E27FC236}">
                <a16:creationId xmlns:a16="http://schemas.microsoft.com/office/drawing/2014/main" id="{9587AD50-51A2-78B5-A53E-8F16EA5B4EAB}"/>
              </a:ext>
            </a:extLst>
          </p:cNvPr>
          <p:cNvCxnSpPr>
            <a:cxnSpLocks/>
          </p:cNvCxnSpPr>
          <p:nvPr/>
        </p:nvCxnSpPr>
        <p:spPr>
          <a:xfrm>
            <a:off x="5929745" y="2590801"/>
            <a:ext cx="2563091"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pic>
        <p:nvPicPr>
          <p:cNvPr id="16" name="Gráfico 15" descr="Transporte con relleno sólido">
            <a:extLst>
              <a:ext uri="{FF2B5EF4-FFF2-40B4-BE49-F238E27FC236}">
                <a16:creationId xmlns:a16="http://schemas.microsoft.com/office/drawing/2014/main" id="{D445F5F8-05A6-6BCE-2AE2-DA20CC8559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836836" y="4002521"/>
            <a:ext cx="720436" cy="720436"/>
          </a:xfrm>
          <a:prstGeom prst="rect">
            <a:avLst/>
          </a:prstGeom>
        </p:spPr>
      </p:pic>
      <p:cxnSp>
        <p:nvCxnSpPr>
          <p:cNvPr id="18" name="Conector recto de flecha 17">
            <a:extLst>
              <a:ext uri="{FF2B5EF4-FFF2-40B4-BE49-F238E27FC236}">
                <a16:creationId xmlns:a16="http://schemas.microsoft.com/office/drawing/2014/main" id="{5A6E766D-487E-A1E4-291C-DCD72AE1CCE8}"/>
              </a:ext>
            </a:extLst>
          </p:cNvPr>
          <p:cNvCxnSpPr>
            <a:cxnSpLocks/>
            <a:stCxn id="8" idx="2"/>
            <a:endCxn id="2" idx="0"/>
          </p:cNvCxnSpPr>
          <p:nvPr/>
        </p:nvCxnSpPr>
        <p:spPr>
          <a:xfrm>
            <a:off x="6931454" y="2373792"/>
            <a:ext cx="0" cy="477687"/>
          </a:xfrm>
          <a:prstGeom prst="straightConnector1">
            <a:avLst/>
          </a:prstGeom>
          <a:ln>
            <a:solidFill>
              <a:schemeClr val="tx2">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3" name="Conector recto de flecha 22">
            <a:extLst>
              <a:ext uri="{FF2B5EF4-FFF2-40B4-BE49-F238E27FC236}">
                <a16:creationId xmlns:a16="http://schemas.microsoft.com/office/drawing/2014/main" id="{848194F7-1F58-A7DE-CA0F-2C2A5C07B007}"/>
              </a:ext>
            </a:extLst>
          </p:cNvPr>
          <p:cNvCxnSpPr>
            <a:cxnSpLocks/>
            <a:stCxn id="2" idx="2"/>
            <a:endCxn id="6" idx="0"/>
          </p:cNvCxnSpPr>
          <p:nvPr/>
        </p:nvCxnSpPr>
        <p:spPr>
          <a:xfrm>
            <a:off x="6931454" y="3571915"/>
            <a:ext cx="0" cy="482649"/>
          </a:xfrm>
          <a:prstGeom prst="straightConnector1">
            <a:avLst/>
          </a:prstGeom>
          <a:ln>
            <a:solidFill>
              <a:schemeClr val="tx2">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8" name="Conector: curvado 27">
            <a:extLst>
              <a:ext uri="{FF2B5EF4-FFF2-40B4-BE49-F238E27FC236}">
                <a16:creationId xmlns:a16="http://schemas.microsoft.com/office/drawing/2014/main" id="{311C5A8C-D632-0CD3-8DA5-FB278D294D44}"/>
              </a:ext>
            </a:extLst>
          </p:cNvPr>
          <p:cNvCxnSpPr>
            <a:cxnSpLocks/>
            <a:stCxn id="6" idx="1"/>
            <a:endCxn id="8" idx="1"/>
          </p:cNvCxnSpPr>
          <p:nvPr/>
        </p:nvCxnSpPr>
        <p:spPr>
          <a:xfrm rot="10800000">
            <a:off x="6155599" y="2013574"/>
            <a:ext cx="12700" cy="2401208"/>
          </a:xfrm>
          <a:prstGeom prst="curvedConnector3">
            <a:avLst>
              <a:gd name="adj1" fmla="val 3872732"/>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62212285"/>
      </p:ext>
    </p:extLst>
  </p:cSld>
  <p:clrMapOvr>
    <a:masterClrMapping/>
  </p:clrMapOvr>
  <p:transition spd="slow">
    <p:cov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199" y="1230012"/>
            <a:ext cx="4981903" cy="4916885"/>
          </a:xfrm>
        </p:spPr>
        <p:txBody>
          <a:bodyPr/>
          <a:lstStyle/>
          <a:p>
            <a:pPr algn="just">
              <a:spcAft>
                <a:spcPts val="0"/>
              </a:spcAft>
            </a:pPr>
            <a:r>
              <a:rPr lang="es-MX" sz="2000" b="1" dirty="0"/>
              <a:t>Oficio 1.279-2021 (LP Canadiense)</a:t>
            </a:r>
          </a:p>
          <a:p>
            <a:pPr algn="just">
              <a:spcAft>
                <a:spcPts val="0"/>
              </a:spcAft>
              <a:buFontTx/>
              <a:buChar char="-"/>
            </a:pPr>
            <a:r>
              <a:rPr lang="es-MX" sz="2000" dirty="0"/>
              <a:t>Inversión por residente en Chile en una </a:t>
            </a:r>
            <a:r>
              <a:rPr lang="es-MX" sz="2000" dirty="0" err="1"/>
              <a:t>Limited</a:t>
            </a:r>
            <a:r>
              <a:rPr lang="es-MX" sz="2000" dirty="0"/>
              <a:t> </a:t>
            </a:r>
            <a:r>
              <a:rPr lang="es-MX" sz="2000" dirty="0" err="1"/>
              <a:t>Partnership</a:t>
            </a:r>
            <a:r>
              <a:rPr lang="es-MX" sz="2000" dirty="0"/>
              <a:t> (LP) en Canadá, sin personalidad jurídica y transparente para efectos fiscales queda sujeta a normas CFC. </a:t>
            </a:r>
          </a:p>
          <a:p>
            <a:pPr algn="just">
              <a:spcAft>
                <a:spcPts val="0"/>
              </a:spcAft>
              <a:buFontTx/>
              <a:buChar char="-"/>
            </a:pPr>
            <a:r>
              <a:rPr lang="es-MX" sz="2000" dirty="0"/>
              <a:t>Las rentas obtenidas por la LP deben reconocerse en Chile sobre base percibida, salvo que aplique EP o normas CFC.</a:t>
            </a:r>
          </a:p>
          <a:p>
            <a:pPr algn="just">
              <a:spcAft>
                <a:spcPts val="0"/>
              </a:spcAft>
              <a:buFontTx/>
              <a:buChar char="-"/>
            </a:pPr>
            <a:r>
              <a:rPr lang="es-MX" sz="2000" dirty="0"/>
              <a:t>Al percibir las rentas por el socio, su tributación se determina en consideración al tipo de renta recibida y al CDI. </a:t>
            </a:r>
          </a:p>
          <a:p>
            <a:pPr algn="just">
              <a:spcAft>
                <a:spcPts val="0"/>
              </a:spcAft>
              <a:buFontTx/>
              <a:buChar char="-"/>
            </a:pPr>
            <a:r>
              <a:rPr lang="es-MX" sz="2000" dirty="0"/>
              <a:t>El SII trata a la LP como opaca.</a:t>
            </a:r>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35</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35</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CALIFICACIÓN DE ENTIDADES </a:t>
            </a:r>
            <a:br>
              <a:rPr lang="es-ES" sz="3200" b="1" dirty="0"/>
            </a:br>
            <a:r>
              <a:rPr lang="es-ES" sz="3200" b="1" dirty="0"/>
              <a:t>TRANSPARENTES EN CHILE</a:t>
            </a:r>
          </a:p>
        </p:txBody>
      </p:sp>
      <p:pic>
        <p:nvPicPr>
          <p:cNvPr id="4" name="Picture 2">
            <a:extLst>
              <a:ext uri="{FF2B5EF4-FFF2-40B4-BE49-F238E27FC236}">
                <a16:creationId xmlns:a16="http://schemas.microsoft.com/office/drawing/2014/main" id="{64E0D4B4-0D93-31BC-B2EC-BC8439ED25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7309" y="224168"/>
            <a:ext cx="979491" cy="651806"/>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a:extLst>
              <a:ext uri="{FF2B5EF4-FFF2-40B4-BE49-F238E27FC236}">
                <a16:creationId xmlns:a16="http://schemas.microsoft.com/office/drawing/2014/main" id="{A50F1C55-FAE3-A6BC-FBD7-59FA6B72BB48}"/>
              </a:ext>
            </a:extLst>
          </p:cNvPr>
          <p:cNvSpPr/>
          <p:nvPr/>
        </p:nvSpPr>
        <p:spPr>
          <a:xfrm>
            <a:off x="6155599" y="3466336"/>
            <a:ext cx="1551710" cy="939371"/>
          </a:xfrm>
          <a:prstGeom prst="rect">
            <a:avLst/>
          </a:prstGeom>
          <a:ln>
            <a:prstDash val="dash"/>
          </a:ln>
        </p:spPr>
        <p:style>
          <a:lnRef idx="1">
            <a:schemeClr val="accent6"/>
          </a:lnRef>
          <a:fillRef idx="2">
            <a:schemeClr val="accent6"/>
          </a:fillRef>
          <a:effectRef idx="1">
            <a:schemeClr val="accent6"/>
          </a:effectRef>
          <a:fontRef idx="minor">
            <a:schemeClr val="dk1"/>
          </a:fontRef>
        </p:style>
        <p:txBody>
          <a:bodyPr rtlCol="0" anchor="ctr"/>
          <a:lstStyle/>
          <a:p>
            <a:pPr algn="ctr"/>
            <a:r>
              <a:rPr lang="es-CL" dirty="0"/>
              <a:t>CANADÁ </a:t>
            </a:r>
            <a:r>
              <a:rPr lang="es-CL" dirty="0" err="1"/>
              <a:t>Limited</a:t>
            </a:r>
            <a:r>
              <a:rPr lang="es-CL" dirty="0"/>
              <a:t> </a:t>
            </a:r>
            <a:r>
              <a:rPr lang="es-CL" dirty="0" err="1"/>
              <a:t>partnership</a:t>
            </a:r>
            <a:endParaRPr lang="es-CL" dirty="0"/>
          </a:p>
        </p:txBody>
      </p:sp>
      <p:sp>
        <p:nvSpPr>
          <p:cNvPr id="8" name="Rectángulo 7">
            <a:extLst>
              <a:ext uri="{FF2B5EF4-FFF2-40B4-BE49-F238E27FC236}">
                <a16:creationId xmlns:a16="http://schemas.microsoft.com/office/drawing/2014/main" id="{63EC5F37-2F6E-3A19-1091-998C709AF6A7}"/>
              </a:ext>
            </a:extLst>
          </p:cNvPr>
          <p:cNvSpPr/>
          <p:nvPr/>
        </p:nvSpPr>
        <p:spPr>
          <a:xfrm>
            <a:off x="6155599" y="2049276"/>
            <a:ext cx="1551710" cy="93937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L" dirty="0"/>
              <a:t>CHILE</a:t>
            </a:r>
          </a:p>
        </p:txBody>
      </p:sp>
      <p:cxnSp>
        <p:nvCxnSpPr>
          <p:cNvPr id="14" name="Conector recto 13">
            <a:extLst>
              <a:ext uri="{FF2B5EF4-FFF2-40B4-BE49-F238E27FC236}">
                <a16:creationId xmlns:a16="http://schemas.microsoft.com/office/drawing/2014/main" id="{9587AD50-51A2-78B5-A53E-8F16EA5B4EAB}"/>
              </a:ext>
            </a:extLst>
          </p:cNvPr>
          <p:cNvCxnSpPr>
            <a:cxnSpLocks/>
          </p:cNvCxnSpPr>
          <p:nvPr/>
        </p:nvCxnSpPr>
        <p:spPr>
          <a:xfrm>
            <a:off x="5649908" y="3205656"/>
            <a:ext cx="2563091" cy="0"/>
          </a:xfrm>
          <a:prstGeom prst="line">
            <a:avLst/>
          </a:prstGeom>
          <a:ln>
            <a:solidFill>
              <a:schemeClr val="tx1">
                <a:lumMod val="65000"/>
                <a:lumOff val="35000"/>
              </a:schemeClr>
            </a:solidFill>
          </a:ln>
        </p:spPr>
        <p:style>
          <a:lnRef idx="2">
            <a:schemeClr val="accent1"/>
          </a:lnRef>
          <a:fillRef idx="0">
            <a:schemeClr val="accent1"/>
          </a:fillRef>
          <a:effectRef idx="1">
            <a:schemeClr val="accent1"/>
          </a:effectRef>
          <a:fontRef idx="minor">
            <a:schemeClr val="tx1"/>
          </a:fontRef>
        </p:style>
      </p:cxnSp>
      <p:cxnSp>
        <p:nvCxnSpPr>
          <p:cNvPr id="18" name="Conector recto de flecha 17">
            <a:extLst>
              <a:ext uri="{FF2B5EF4-FFF2-40B4-BE49-F238E27FC236}">
                <a16:creationId xmlns:a16="http://schemas.microsoft.com/office/drawing/2014/main" id="{5A6E766D-487E-A1E4-291C-DCD72AE1CCE8}"/>
              </a:ext>
            </a:extLst>
          </p:cNvPr>
          <p:cNvCxnSpPr>
            <a:cxnSpLocks/>
            <a:stCxn id="8" idx="2"/>
            <a:endCxn id="2" idx="0"/>
          </p:cNvCxnSpPr>
          <p:nvPr/>
        </p:nvCxnSpPr>
        <p:spPr>
          <a:xfrm>
            <a:off x="6931454" y="2988650"/>
            <a:ext cx="0" cy="477686"/>
          </a:xfrm>
          <a:prstGeom prst="straightConnector1">
            <a:avLst/>
          </a:prstGeom>
          <a:ln>
            <a:solidFill>
              <a:schemeClr val="tx2">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8" name="Conector: curvado 27">
            <a:extLst>
              <a:ext uri="{FF2B5EF4-FFF2-40B4-BE49-F238E27FC236}">
                <a16:creationId xmlns:a16="http://schemas.microsoft.com/office/drawing/2014/main" id="{311C5A8C-D632-0CD3-8DA5-FB278D294D44}"/>
              </a:ext>
            </a:extLst>
          </p:cNvPr>
          <p:cNvCxnSpPr>
            <a:cxnSpLocks/>
            <a:stCxn id="2" idx="1"/>
            <a:endCxn id="8" idx="1"/>
          </p:cNvCxnSpPr>
          <p:nvPr/>
        </p:nvCxnSpPr>
        <p:spPr>
          <a:xfrm rot="10800000">
            <a:off x="6155599" y="2518964"/>
            <a:ext cx="12700" cy="1417059"/>
          </a:xfrm>
          <a:prstGeom prst="curvedConnector3">
            <a:avLst>
              <a:gd name="adj1" fmla="val 1800000"/>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52352627"/>
      </p:ext>
    </p:extLst>
  </p:cSld>
  <p:clrMapOvr>
    <a:masterClrMapping/>
  </p:clrMapOvr>
  <p:transition spd="slow">
    <p:cov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50AAC-E84D-CB1E-98BD-7EEF3764AA88}"/>
              </a:ext>
            </a:extLst>
          </p:cNvPr>
          <p:cNvSpPr>
            <a:spLocks noGrp="1"/>
          </p:cNvSpPr>
          <p:nvPr>
            <p:ph type="title"/>
          </p:nvPr>
        </p:nvSpPr>
        <p:spPr/>
        <p:txBody>
          <a:bodyPr/>
          <a:lstStyle/>
          <a:p>
            <a:r>
              <a:rPr lang="es-CL" sz="3200" b="1" dirty="0"/>
              <a:t>RESIDENTES TRIBUTARIOS EE.UU.</a:t>
            </a:r>
            <a:br>
              <a:rPr lang="es-CL" sz="3200" b="1" dirty="0"/>
            </a:br>
            <a:r>
              <a:rPr lang="es-CL" sz="3200" b="1" dirty="0"/>
              <a:t>(“US PERSON”)§IRC 7701(a)(30)</a:t>
            </a:r>
            <a:endParaRPr lang="en-US" sz="3200" b="1" dirty="0"/>
          </a:p>
        </p:txBody>
      </p:sp>
      <p:sp>
        <p:nvSpPr>
          <p:cNvPr id="3" name="Content Placeholder 2">
            <a:extLst>
              <a:ext uri="{FF2B5EF4-FFF2-40B4-BE49-F238E27FC236}">
                <a16:creationId xmlns:a16="http://schemas.microsoft.com/office/drawing/2014/main" id="{FC92395A-5D32-116C-3295-67ACEE5CC7CA}"/>
              </a:ext>
            </a:extLst>
          </p:cNvPr>
          <p:cNvSpPr>
            <a:spLocks noGrp="1"/>
          </p:cNvSpPr>
          <p:nvPr>
            <p:ph sz="half" idx="1"/>
          </p:nvPr>
        </p:nvSpPr>
        <p:spPr/>
        <p:txBody>
          <a:bodyPr/>
          <a:lstStyle/>
          <a:p>
            <a:r>
              <a:rPr lang="es-CL" sz="1800" b="1" dirty="0"/>
              <a:t>Un Ciudadano o Residente de EE.UU. </a:t>
            </a:r>
          </a:p>
          <a:p>
            <a:endParaRPr lang="en-US" sz="1800" dirty="0"/>
          </a:p>
          <a:p>
            <a:r>
              <a:rPr lang="en-US" sz="1800" b="1" dirty="0"/>
              <a:t>Una Partnership </a:t>
            </a:r>
            <a:r>
              <a:rPr lang="en-US" sz="1800" b="1" dirty="0" err="1"/>
              <a:t>Doméstica</a:t>
            </a:r>
            <a:r>
              <a:rPr lang="en-US" sz="1800" b="1" dirty="0"/>
              <a:t>.</a:t>
            </a:r>
          </a:p>
          <a:p>
            <a:endParaRPr lang="en-US" sz="1800" dirty="0"/>
          </a:p>
          <a:p>
            <a:r>
              <a:rPr lang="en-US" sz="1800" b="1" dirty="0"/>
              <a:t>Una </a:t>
            </a:r>
            <a:r>
              <a:rPr lang="en-US" sz="1800" b="1" dirty="0" err="1"/>
              <a:t>Corporación</a:t>
            </a:r>
            <a:r>
              <a:rPr lang="en-US" sz="1800" b="1" dirty="0"/>
              <a:t> </a:t>
            </a:r>
            <a:r>
              <a:rPr lang="en-US" sz="1800" b="1" dirty="0" err="1"/>
              <a:t>Doméstica</a:t>
            </a:r>
            <a:r>
              <a:rPr lang="en-US" sz="1800" b="1" dirty="0"/>
              <a:t>.</a:t>
            </a:r>
          </a:p>
          <a:p>
            <a:endParaRPr lang="en-US" sz="1800" dirty="0"/>
          </a:p>
          <a:p>
            <a:r>
              <a:rPr lang="en-US" sz="1800" b="1" dirty="0"/>
              <a:t>Estates </a:t>
            </a:r>
            <a:r>
              <a:rPr lang="en-US" sz="1800" b="1" dirty="0" err="1"/>
              <a:t>excluidos</a:t>
            </a:r>
            <a:r>
              <a:rPr lang="en-US" sz="1800" b="1" dirty="0"/>
              <a:t> </a:t>
            </a:r>
            <a:r>
              <a:rPr lang="en-US" sz="1800" b="1" dirty="0" err="1"/>
              <a:t>los</a:t>
            </a:r>
            <a:r>
              <a:rPr lang="en-US" sz="1800" b="1" dirty="0"/>
              <a:t> </a:t>
            </a:r>
            <a:r>
              <a:rPr lang="en-US" sz="1800" b="1" dirty="0" err="1"/>
              <a:t>extranjeros</a:t>
            </a:r>
            <a:r>
              <a:rPr lang="en-US" sz="1800" b="1" dirty="0"/>
              <a:t>. </a:t>
            </a:r>
          </a:p>
          <a:p>
            <a:endParaRPr lang="en-US" sz="1800" dirty="0"/>
          </a:p>
          <a:p>
            <a:r>
              <a:rPr lang="en-US" sz="1800" b="1" dirty="0"/>
              <a:t>Trust (Court Test – Control Test).</a:t>
            </a:r>
          </a:p>
        </p:txBody>
      </p:sp>
      <p:sp>
        <p:nvSpPr>
          <p:cNvPr id="4" name="Content Placeholder 3">
            <a:extLst>
              <a:ext uri="{FF2B5EF4-FFF2-40B4-BE49-F238E27FC236}">
                <a16:creationId xmlns:a16="http://schemas.microsoft.com/office/drawing/2014/main" id="{2DE87110-AF25-CE4A-1F64-C9EC8F75E316}"/>
              </a:ext>
            </a:extLst>
          </p:cNvPr>
          <p:cNvSpPr>
            <a:spLocks noGrp="1"/>
          </p:cNvSpPr>
          <p:nvPr>
            <p:ph sz="half" idx="2"/>
          </p:nvPr>
        </p:nvSpPr>
        <p:spPr>
          <a:xfrm>
            <a:off x="4648200" y="1510823"/>
            <a:ext cx="4038600" cy="4525963"/>
          </a:xfrm>
        </p:spPr>
        <p:txBody>
          <a:bodyPr/>
          <a:lstStyle/>
          <a:p>
            <a:pPr algn="just"/>
            <a:r>
              <a:rPr lang="es-CL" sz="1600" dirty="0"/>
              <a:t>Un individuo que no es ciudadano americano (</a:t>
            </a:r>
            <a:r>
              <a:rPr lang="es-CL" sz="1600" dirty="0" err="1"/>
              <a:t>alien</a:t>
            </a:r>
            <a:r>
              <a:rPr lang="es-CL" sz="1600" dirty="0"/>
              <a:t> individual), puede ser residente tributario bajo el “</a:t>
            </a:r>
            <a:r>
              <a:rPr lang="es-CL" sz="1600" dirty="0" err="1"/>
              <a:t>green-card</a:t>
            </a:r>
            <a:r>
              <a:rPr lang="es-CL" sz="1600" dirty="0"/>
              <a:t> test” o bajo el “</a:t>
            </a:r>
            <a:r>
              <a:rPr lang="es-CL" sz="1600" dirty="0" err="1"/>
              <a:t>substantial</a:t>
            </a:r>
            <a:r>
              <a:rPr lang="es-CL" sz="1600" dirty="0"/>
              <a:t> </a:t>
            </a:r>
            <a:r>
              <a:rPr lang="es-CL" sz="1600" dirty="0" err="1"/>
              <a:t>presence</a:t>
            </a:r>
            <a:r>
              <a:rPr lang="es-CL" sz="1600" dirty="0"/>
              <a:t> test”. </a:t>
            </a:r>
          </a:p>
          <a:p>
            <a:pPr algn="just"/>
            <a:r>
              <a:rPr lang="es-CL" sz="1600" dirty="0"/>
              <a:t>Una corporación doméstica organizada bajo las leyes de EE.UU. es siempre un residente tributario y sujeta a tributación por ingresos de fuente global. </a:t>
            </a:r>
          </a:p>
          <a:p>
            <a:pPr algn="just"/>
            <a:r>
              <a:rPr lang="es-CL" sz="1600" dirty="0"/>
              <a:t>Una </a:t>
            </a:r>
            <a:r>
              <a:rPr lang="es-CL" sz="1600" dirty="0" err="1"/>
              <a:t>partnership</a:t>
            </a:r>
            <a:r>
              <a:rPr lang="es-CL" sz="1600" dirty="0"/>
              <a:t> doméstica al ser “</a:t>
            </a:r>
            <a:r>
              <a:rPr lang="es-CL" sz="1600" dirty="0" err="1"/>
              <a:t>pass-through</a:t>
            </a:r>
            <a:r>
              <a:rPr lang="es-CL" sz="1600" dirty="0"/>
              <a:t>” no está sujeta a tributación en EE.UU., y quienes tributan son los socios. Los socios extranjeros sólo tributan en el evento que la </a:t>
            </a:r>
            <a:r>
              <a:rPr lang="es-CL" sz="1600" dirty="0" err="1"/>
              <a:t>partnership</a:t>
            </a:r>
            <a:r>
              <a:rPr lang="es-CL" sz="1600" dirty="0"/>
              <a:t> obtenga “U.S. </a:t>
            </a:r>
            <a:r>
              <a:rPr lang="es-CL" sz="1600" dirty="0" err="1"/>
              <a:t>Source</a:t>
            </a:r>
            <a:r>
              <a:rPr lang="es-CL" sz="1600" dirty="0"/>
              <a:t> </a:t>
            </a:r>
            <a:r>
              <a:rPr lang="es-CL" sz="1600" dirty="0" err="1"/>
              <a:t>Income</a:t>
            </a:r>
            <a:r>
              <a:rPr lang="es-CL" sz="1600" dirty="0"/>
              <a:t>”. </a:t>
            </a:r>
          </a:p>
          <a:p>
            <a:pPr algn="just"/>
            <a:r>
              <a:rPr lang="es-CL" sz="1600" dirty="0"/>
              <a:t>Una single-</a:t>
            </a:r>
            <a:r>
              <a:rPr lang="es-CL" sz="1600" dirty="0" err="1"/>
              <a:t>member</a:t>
            </a:r>
            <a:r>
              <a:rPr lang="es-CL" sz="1600" dirty="0"/>
              <a:t> LLC (que no elige tributar como corporación) no puede ser residente para efectos de Convenio.  </a:t>
            </a:r>
            <a:endParaRPr lang="en-US" sz="1600" dirty="0"/>
          </a:p>
        </p:txBody>
      </p:sp>
      <p:sp>
        <p:nvSpPr>
          <p:cNvPr id="5" name="Slide Number Placeholder 4">
            <a:extLst>
              <a:ext uri="{FF2B5EF4-FFF2-40B4-BE49-F238E27FC236}">
                <a16:creationId xmlns:a16="http://schemas.microsoft.com/office/drawing/2014/main" id="{A5DD2AB1-670D-5198-EF30-0624DEEE8FED}"/>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36</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pic>
        <p:nvPicPr>
          <p:cNvPr id="6" name="Imagen 18">
            <a:extLst>
              <a:ext uri="{FF2B5EF4-FFF2-40B4-BE49-F238E27FC236}">
                <a16:creationId xmlns:a16="http://schemas.microsoft.com/office/drawing/2014/main" id="{4FF3D338-992A-BE8E-9381-0EBB9CAD9D36}"/>
              </a:ext>
            </a:extLst>
          </p:cNvPr>
          <p:cNvPicPr>
            <a:picLocks noChangeAspect="1"/>
          </p:cNvPicPr>
          <p:nvPr/>
        </p:nvPicPr>
        <p:blipFill>
          <a:blip r:embed="rId2"/>
          <a:stretch>
            <a:fillRect/>
          </a:stretch>
        </p:blipFill>
        <p:spPr>
          <a:xfrm>
            <a:off x="7707309" y="274638"/>
            <a:ext cx="979491" cy="585637"/>
          </a:xfrm>
          <a:prstGeom prst="rect">
            <a:avLst/>
          </a:prstGeom>
        </p:spPr>
      </p:pic>
    </p:spTree>
    <p:extLst>
      <p:ext uri="{BB962C8B-B14F-4D97-AF65-F5344CB8AC3E}">
        <p14:creationId xmlns:p14="http://schemas.microsoft.com/office/powerpoint/2010/main" val="665231633"/>
      </p:ext>
    </p:extLst>
  </p:cSld>
  <p:clrMapOvr>
    <a:masterClrMapping/>
  </p:clrMapOvr>
  <p:transition spd="slow">
    <p:cov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4D11C-F4E3-847C-CC38-3823EDF2862A}"/>
              </a:ext>
            </a:extLst>
          </p:cNvPr>
          <p:cNvSpPr>
            <a:spLocks noGrp="1"/>
          </p:cNvSpPr>
          <p:nvPr>
            <p:ph type="title"/>
          </p:nvPr>
        </p:nvSpPr>
        <p:spPr/>
        <p:txBody>
          <a:bodyPr/>
          <a:lstStyle/>
          <a:p>
            <a:r>
              <a:rPr lang="es-CL" sz="3200" b="1" dirty="0"/>
              <a:t>“RESIDENT ALIEN”   </a:t>
            </a:r>
            <a:br>
              <a:rPr lang="es-CL" sz="3200" b="1" dirty="0"/>
            </a:br>
            <a:r>
              <a:rPr lang="es-CL" sz="3200" b="1" dirty="0"/>
              <a:t>§IRC 7701(b)</a:t>
            </a:r>
            <a:endParaRPr lang="en-US" sz="3200" b="1" dirty="0"/>
          </a:p>
        </p:txBody>
      </p:sp>
      <p:sp>
        <p:nvSpPr>
          <p:cNvPr id="3" name="Content Placeholder 2">
            <a:extLst>
              <a:ext uri="{FF2B5EF4-FFF2-40B4-BE49-F238E27FC236}">
                <a16:creationId xmlns:a16="http://schemas.microsoft.com/office/drawing/2014/main" id="{B1E0642D-A181-FC2E-A1D2-B3B78BFB75C9}"/>
              </a:ext>
            </a:extLst>
          </p:cNvPr>
          <p:cNvSpPr>
            <a:spLocks noGrp="1"/>
          </p:cNvSpPr>
          <p:nvPr>
            <p:ph sz="half" idx="1"/>
          </p:nvPr>
        </p:nvSpPr>
        <p:spPr>
          <a:xfrm>
            <a:off x="457199" y="1600200"/>
            <a:ext cx="8494295" cy="4525963"/>
          </a:xfrm>
        </p:spPr>
        <p:txBody>
          <a:bodyPr/>
          <a:lstStyle/>
          <a:p>
            <a:r>
              <a:rPr lang="en-US" sz="2400" b="1" dirty="0"/>
              <a:t>“Green Card Test” Lawfully Admitted for Permanent Residence</a:t>
            </a:r>
            <a:endParaRPr lang="es-ES" sz="1600" dirty="0"/>
          </a:p>
          <a:p>
            <a:pPr marL="0" indent="0" algn="just">
              <a:buNone/>
            </a:pPr>
            <a:r>
              <a:rPr lang="es-ES" sz="1600" dirty="0"/>
              <a:t>El individuo pasa a ser residente en EE.UU. para efectos tributarios desde el momento que obtiene la residencia permanente. En consecuencia, tributa por sus ingresos de fuente global. </a:t>
            </a:r>
          </a:p>
          <a:p>
            <a:pPr marL="0" indent="0" algn="just">
              <a:buNone/>
            </a:pPr>
            <a:endParaRPr lang="en-US" sz="1600" dirty="0"/>
          </a:p>
          <a:p>
            <a:r>
              <a:rPr lang="en-US" sz="2400" b="1" dirty="0"/>
              <a:t>“Substantial Presence Test” días de </a:t>
            </a:r>
            <a:r>
              <a:rPr lang="en-US" sz="2400" b="1" dirty="0" err="1"/>
              <a:t>presencia</a:t>
            </a:r>
            <a:r>
              <a:rPr lang="en-US" sz="2400" b="1" dirty="0"/>
              <a:t> </a:t>
            </a:r>
            <a:r>
              <a:rPr lang="en-US" sz="2400" b="1" dirty="0" err="1"/>
              <a:t>en</a:t>
            </a:r>
            <a:r>
              <a:rPr lang="en-US" sz="2400" b="1" dirty="0"/>
              <a:t> EE.UU. </a:t>
            </a:r>
          </a:p>
          <a:p>
            <a:pPr>
              <a:buFont typeface="+mj-lt"/>
              <a:buAutoNum type="arabicPeriod"/>
            </a:pPr>
            <a:r>
              <a:rPr lang="es-CL" sz="1600" dirty="0"/>
              <a:t>31 días de presencia durante el año en análisis. </a:t>
            </a:r>
          </a:p>
          <a:p>
            <a:pPr>
              <a:buFont typeface="+mj-lt"/>
              <a:buAutoNum type="arabicPeriod"/>
            </a:pPr>
            <a:r>
              <a:rPr lang="es-CL" sz="1600" dirty="0"/>
              <a:t>183 días durante un período de tres años considerando todos los días del año en análisis, 1/3 de los días del año anterior y un 1/6 de los días del segundo año anterior.  </a:t>
            </a:r>
          </a:p>
          <a:p>
            <a:pPr marL="457200" indent="-457200">
              <a:buAutoNum type="arabicParenR"/>
            </a:pPr>
            <a:endParaRPr lang="en-US" sz="1600" dirty="0"/>
          </a:p>
          <a:p>
            <a:pPr>
              <a:buFontTx/>
              <a:buChar char="-"/>
            </a:pPr>
            <a:r>
              <a:rPr lang="en-US" sz="1600" dirty="0"/>
              <a:t>Exempt Individuals – Form 8843 (F1, F2, J). </a:t>
            </a:r>
          </a:p>
          <a:p>
            <a:pPr>
              <a:buFontTx/>
              <a:buChar char="-"/>
            </a:pPr>
            <a:r>
              <a:rPr lang="en-US" sz="1600" dirty="0"/>
              <a:t>Closer connection Exception – 8840. </a:t>
            </a:r>
            <a:endParaRPr lang="en-US" sz="2400" dirty="0"/>
          </a:p>
          <a:p>
            <a:pPr marL="457200" indent="-457200">
              <a:buAutoNum type="arabicParenR"/>
            </a:pPr>
            <a:endParaRPr lang="en-US" sz="2400" dirty="0"/>
          </a:p>
          <a:p>
            <a:pPr marL="0" indent="0">
              <a:buNone/>
            </a:pPr>
            <a:endParaRPr lang="en-US" sz="2400" dirty="0"/>
          </a:p>
          <a:p>
            <a:pPr marL="0" indent="0">
              <a:buNone/>
            </a:pPr>
            <a:endParaRPr lang="en-US" sz="2400" dirty="0"/>
          </a:p>
          <a:p>
            <a:pPr marL="0" indent="0">
              <a:buNone/>
            </a:pPr>
            <a:r>
              <a:rPr lang="en-US" sz="1600" dirty="0"/>
              <a:t>  </a:t>
            </a:r>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2400" dirty="0"/>
          </a:p>
          <a:p>
            <a:pPr marL="0" indent="0">
              <a:buNone/>
            </a:pPr>
            <a:endParaRPr lang="en-US" sz="2400" dirty="0"/>
          </a:p>
          <a:p>
            <a:endParaRPr lang="en-US" sz="2400" dirty="0"/>
          </a:p>
          <a:p>
            <a:endParaRPr lang="en-US" sz="2400" dirty="0"/>
          </a:p>
        </p:txBody>
      </p:sp>
      <p:sp>
        <p:nvSpPr>
          <p:cNvPr id="5" name="Slide Number Placeholder 4">
            <a:extLst>
              <a:ext uri="{FF2B5EF4-FFF2-40B4-BE49-F238E27FC236}">
                <a16:creationId xmlns:a16="http://schemas.microsoft.com/office/drawing/2014/main" id="{79586363-8B7B-D88D-3C2C-38905B2BB30F}"/>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37</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pic>
        <p:nvPicPr>
          <p:cNvPr id="4" name="Imagen 18">
            <a:extLst>
              <a:ext uri="{FF2B5EF4-FFF2-40B4-BE49-F238E27FC236}">
                <a16:creationId xmlns:a16="http://schemas.microsoft.com/office/drawing/2014/main" id="{7DA77ADD-5DA1-AB99-33CC-C5A31C83B97B}"/>
              </a:ext>
            </a:extLst>
          </p:cNvPr>
          <p:cNvPicPr>
            <a:picLocks noChangeAspect="1"/>
          </p:cNvPicPr>
          <p:nvPr/>
        </p:nvPicPr>
        <p:blipFill>
          <a:blip r:embed="rId2"/>
          <a:stretch>
            <a:fillRect/>
          </a:stretch>
        </p:blipFill>
        <p:spPr>
          <a:xfrm>
            <a:off x="7707309" y="274638"/>
            <a:ext cx="979491" cy="585637"/>
          </a:xfrm>
          <a:prstGeom prst="rect">
            <a:avLst/>
          </a:prstGeom>
        </p:spPr>
      </p:pic>
    </p:spTree>
    <p:extLst>
      <p:ext uri="{BB962C8B-B14F-4D97-AF65-F5344CB8AC3E}">
        <p14:creationId xmlns:p14="http://schemas.microsoft.com/office/powerpoint/2010/main" val="2686173317"/>
      </p:ext>
    </p:extLst>
  </p:cSld>
  <p:clrMapOvr>
    <a:masterClrMapping/>
  </p:clrMapOvr>
  <p:transition spd="slow">
    <p:cov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3F44E-21E1-2496-1201-B7930995EA60}"/>
              </a:ext>
            </a:extLst>
          </p:cNvPr>
          <p:cNvSpPr>
            <a:spLocks noGrp="1"/>
          </p:cNvSpPr>
          <p:nvPr>
            <p:ph type="title"/>
          </p:nvPr>
        </p:nvSpPr>
        <p:spPr/>
        <p:txBody>
          <a:bodyPr/>
          <a:lstStyle/>
          <a:p>
            <a:r>
              <a:rPr lang="es-CL" sz="3200" b="1" dirty="0"/>
              <a:t>RESIDENTE TRIBUTARIO EN EE.UU., PARA EFECTOS DE CONVENIO </a:t>
            </a:r>
            <a:endParaRPr lang="en-US" sz="3200" b="1" dirty="0"/>
          </a:p>
        </p:txBody>
      </p:sp>
      <p:sp>
        <p:nvSpPr>
          <p:cNvPr id="3" name="Content Placeholder 2">
            <a:extLst>
              <a:ext uri="{FF2B5EF4-FFF2-40B4-BE49-F238E27FC236}">
                <a16:creationId xmlns:a16="http://schemas.microsoft.com/office/drawing/2014/main" id="{6CD5A759-AC00-D152-3995-61F433CA037F}"/>
              </a:ext>
            </a:extLst>
          </p:cNvPr>
          <p:cNvSpPr>
            <a:spLocks noGrp="1"/>
          </p:cNvSpPr>
          <p:nvPr>
            <p:ph sz="half" idx="1"/>
          </p:nvPr>
        </p:nvSpPr>
        <p:spPr/>
        <p:txBody>
          <a:bodyPr/>
          <a:lstStyle/>
          <a:p>
            <a:pPr algn="just"/>
            <a:r>
              <a:rPr lang="es-CL" sz="2000" dirty="0"/>
              <a:t>En términos generales, una persona o entidad se puede considerar como residente en EE.UU. para efectos de Convenio si está sujeta a tributación en EE.UU.</a:t>
            </a:r>
          </a:p>
          <a:p>
            <a:pPr algn="just"/>
            <a:r>
              <a:rPr lang="es-CL" sz="2000" dirty="0"/>
              <a:t>Lo anterior es relevante porque en el contexto internacional es muy común encontrar estructuras societarias formadas en EE.UU. pero que en la práctica no están sujetas a tributación en dicho país.  </a:t>
            </a:r>
          </a:p>
          <a:p>
            <a:pPr algn="just"/>
            <a:endParaRPr lang="en-US" sz="1600" dirty="0"/>
          </a:p>
        </p:txBody>
      </p:sp>
      <p:sp>
        <p:nvSpPr>
          <p:cNvPr id="4" name="Content Placeholder 3">
            <a:extLst>
              <a:ext uri="{FF2B5EF4-FFF2-40B4-BE49-F238E27FC236}">
                <a16:creationId xmlns:a16="http://schemas.microsoft.com/office/drawing/2014/main" id="{880802E7-30DA-03E6-4185-22A17E9C65B0}"/>
              </a:ext>
            </a:extLst>
          </p:cNvPr>
          <p:cNvSpPr>
            <a:spLocks noGrp="1"/>
          </p:cNvSpPr>
          <p:nvPr>
            <p:ph sz="half" idx="2"/>
          </p:nvPr>
        </p:nvSpPr>
        <p:spPr>
          <a:xfrm>
            <a:off x="4648200" y="1607075"/>
            <a:ext cx="4038600" cy="4525963"/>
          </a:xfrm>
        </p:spPr>
        <p:txBody>
          <a:bodyPr/>
          <a:lstStyle/>
          <a:p>
            <a:r>
              <a:rPr lang="en-US" sz="1800" b="1" dirty="0"/>
              <a:t>Form 6166 - Certification of U.S. Tax Residency </a:t>
            </a:r>
          </a:p>
          <a:p>
            <a:pPr marL="0" indent="0" algn="just">
              <a:buNone/>
            </a:pPr>
            <a:r>
              <a:rPr lang="en-US" sz="1800" b="1" dirty="0"/>
              <a:t>- US Citizens – US Tax Residents (“Saving Clause” y Reglas de </a:t>
            </a:r>
            <a:r>
              <a:rPr lang="en-US" sz="1800" b="1" dirty="0" err="1"/>
              <a:t>Desempate</a:t>
            </a:r>
            <a:r>
              <a:rPr lang="en-US" sz="1800" b="1" dirty="0"/>
              <a:t>).</a:t>
            </a:r>
          </a:p>
          <a:p>
            <a:pPr marL="0" indent="0" algn="just">
              <a:buNone/>
            </a:pPr>
            <a:r>
              <a:rPr lang="en-US" sz="1800" b="1" dirty="0"/>
              <a:t>- US Corporations. </a:t>
            </a:r>
          </a:p>
          <a:p>
            <a:pPr marL="0" indent="0" algn="just">
              <a:buNone/>
            </a:pPr>
            <a:r>
              <a:rPr lang="en-US" sz="1800" b="1" dirty="0"/>
              <a:t>- </a:t>
            </a:r>
            <a:r>
              <a:rPr lang="en-US" sz="1800" b="1" dirty="0" err="1"/>
              <a:t>Entidades</a:t>
            </a:r>
            <a:r>
              <a:rPr lang="en-US" sz="1800" b="1" dirty="0"/>
              <a:t> </a:t>
            </a:r>
            <a:r>
              <a:rPr lang="en-US" sz="1800" b="1" dirty="0" err="1"/>
              <a:t>transparentes</a:t>
            </a:r>
            <a:r>
              <a:rPr lang="en-US" sz="1800" b="1" dirty="0"/>
              <a:t> o “Pass-Through” no </a:t>
            </a:r>
            <a:r>
              <a:rPr lang="en-US" sz="1800" b="1" dirty="0" err="1"/>
              <a:t>puede</a:t>
            </a:r>
            <a:r>
              <a:rPr lang="en-US" sz="1800" b="1" dirty="0"/>
              <a:t> </a:t>
            </a:r>
            <a:r>
              <a:rPr lang="en-US" sz="1800" b="1" dirty="0" err="1"/>
              <a:t>obtenerlo</a:t>
            </a:r>
            <a:r>
              <a:rPr lang="en-US" sz="1800" b="1" dirty="0"/>
              <a:t> </a:t>
            </a:r>
            <a:r>
              <a:rPr lang="en-US" sz="1800" b="1" dirty="0" err="1"/>
              <a:t>si</a:t>
            </a:r>
            <a:r>
              <a:rPr lang="en-US" sz="1800" b="1" dirty="0"/>
              <a:t> no </a:t>
            </a:r>
            <a:r>
              <a:rPr lang="en-US" sz="1800" b="1" dirty="0" err="1"/>
              <a:t>tienen</a:t>
            </a:r>
            <a:r>
              <a:rPr lang="en-US" sz="1800" b="1" dirty="0"/>
              <a:t> </a:t>
            </a:r>
            <a:r>
              <a:rPr lang="en-US" sz="1800" b="1" dirty="0" err="1"/>
              <a:t>dueños</a:t>
            </a:r>
            <a:r>
              <a:rPr lang="en-US" sz="1800" b="1" dirty="0"/>
              <a:t> US Person</a:t>
            </a:r>
            <a:r>
              <a:rPr lang="es-CL" sz="1800" b="1" dirty="0"/>
              <a:t>.  El IRS analiza la situación particular de los socios. </a:t>
            </a:r>
          </a:p>
          <a:p>
            <a:pPr marL="0" indent="0">
              <a:buNone/>
            </a:pPr>
            <a:endParaRPr lang="es-CL" sz="1800" b="1" dirty="0"/>
          </a:p>
          <a:p>
            <a:pPr marL="0" indent="0">
              <a:buNone/>
            </a:pPr>
            <a:endParaRPr lang="en-US" sz="1800" b="1" dirty="0"/>
          </a:p>
          <a:p>
            <a:pPr marL="0" indent="0">
              <a:buNone/>
            </a:pPr>
            <a:endParaRPr lang="en-US" sz="1800" b="1" dirty="0"/>
          </a:p>
        </p:txBody>
      </p:sp>
      <p:sp>
        <p:nvSpPr>
          <p:cNvPr id="5" name="Slide Number Placeholder 4">
            <a:extLst>
              <a:ext uri="{FF2B5EF4-FFF2-40B4-BE49-F238E27FC236}">
                <a16:creationId xmlns:a16="http://schemas.microsoft.com/office/drawing/2014/main" id="{4E838B9D-16D7-A83E-2F81-FD74B25402A7}"/>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38</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2946585152"/>
      </p:ext>
    </p:extLst>
  </p:cSld>
  <p:clrMapOvr>
    <a:masterClrMapping/>
  </p:clrMapOvr>
  <p:transition spd="slow">
    <p:cov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61463-5018-605E-D1E9-09E3F18E7CA5}"/>
              </a:ext>
            </a:extLst>
          </p:cNvPr>
          <p:cNvSpPr>
            <a:spLocks noGrp="1"/>
          </p:cNvSpPr>
          <p:nvPr>
            <p:ph type="title"/>
          </p:nvPr>
        </p:nvSpPr>
        <p:spPr>
          <a:xfrm>
            <a:off x="704707" y="286144"/>
            <a:ext cx="8229600" cy="1143000"/>
          </a:xfrm>
        </p:spPr>
        <p:txBody>
          <a:bodyPr/>
          <a:lstStyle/>
          <a:p>
            <a:r>
              <a:rPr lang="es-ES" sz="3200" b="1" dirty="0"/>
              <a:t>RESIDENTE TRIBUTARIO EN EE.UU. PARA EFECTOS DE CONVENIO </a:t>
            </a:r>
            <a:endParaRPr lang="en-US" sz="3200" b="1" dirty="0"/>
          </a:p>
        </p:txBody>
      </p:sp>
      <p:sp>
        <p:nvSpPr>
          <p:cNvPr id="5" name="Slide Number Placeholder 4">
            <a:extLst>
              <a:ext uri="{FF2B5EF4-FFF2-40B4-BE49-F238E27FC236}">
                <a16:creationId xmlns:a16="http://schemas.microsoft.com/office/drawing/2014/main" id="{D74562E3-1808-F92D-5270-2833ACFB8187}"/>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39</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cxnSp>
        <p:nvCxnSpPr>
          <p:cNvPr id="7" name="Straight Connector 6">
            <a:extLst>
              <a:ext uri="{FF2B5EF4-FFF2-40B4-BE49-F238E27FC236}">
                <a16:creationId xmlns:a16="http://schemas.microsoft.com/office/drawing/2014/main" id="{7114EAAE-45A1-57AF-A554-360DABE349BF}"/>
              </a:ext>
            </a:extLst>
          </p:cNvPr>
          <p:cNvCxnSpPr>
            <a:cxnSpLocks/>
          </p:cNvCxnSpPr>
          <p:nvPr/>
        </p:nvCxnSpPr>
        <p:spPr>
          <a:xfrm>
            <a:off x="3176337" y="2871537"/>
            <a:ext cx="444366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84098180-6F01-E3BB-1B53-1037FE2F184E}"/>
              </a:ext>
            </a:extLst>
          </p:cNvPr>
          <p:cNvCxnSpPr>
            <a:cxnSpLocks/>
          </p:cNvCxnSpPr>
          <p:nvPr/>
        </p:nvCxnSpPr>
        <p:spPr>
          <a:xfrm>
            <a:off x="4449678" y="2598821"/>
            <a:ext cx="0" cy="89835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2" name="Rectangle 11">
            <a:extLst>
              <a:ext uri="{FF2B5EF4-FFF2-40B4-BE49-F238E27FC236}">
                <a16:creationId xmlns:a16="http://schemas.microsoft.com/office/drawing/2014/main" id="{EFB42608-9EE5-59BB-DAB6-13C22C526BAC}"/>
              </a:ext>
            </a:extLst>
          </p:cNvPr>
          <p:cNvSpPr/>
          <p:nvPr/>
        </p:nvSpPr>
        <p:spPr>
          <a:xfrm>
            <a:off x="3681662" y="3531435"/>
            <a:ext cx="1536032" cy="476919"/>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Single-</a:t>
            </a:r>
            <a:r>
              <a:rPr kumimoji="0" lang="es-CL" sz="1200" b="0" i="0" u="none" strike="noStrike" kern="1200" cap="none" spc="0" normalizeH="0" baseline="0" noProof="0" dirty="0" err="1">
                <a:ln>
                  <a:noFill/>
                </a:ln>
                <a:solidFill>
                  <a:prstClr val="black"/>
                </a:solidFill>
                <a:effectLst/>
                <a:uLnTx/>
                <a:uFillTx/>
                <a:latin typeface="Calibri"/>
                <a:ea typeface="+mn-ea"/>
                <a:cs typeface="+mn-cs"/>
              </a:rPr>
              <a:t>Member</a:t>
            </a:r>
            <a:r>
              <a:rPr kumimoji="0" lang="es-CL" sz="1200" b="0" i="0" u="none" strike="noStrike" kern="1200" cap="none" spc="0" normalizeH="0" baseline="0" noProof="0" dirty="0">
                <a:ln>
                  <a:noFill/>
                </a:ln>
                <a:solidFill>
                  <a:prstClr val="black"/>
                </a:solidFill>
                <a:effectLst/>
                <a:uLnTx/>
                <a:uFillTx/>
                <a:latin typeface="Calibri"/>
                <a:ea typeface="+mn-ea"/>
                <a:cs typeface="+mn-cs"/>
              </a:rPr>
              <a:t> LLC</a:t>
            </a:r>
          </a:p>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(Transparente)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4" name="Straight Connector 13">
            <a:extLst>
              <a:ext uri="{FF2B5EF4-FFF2-40B4-BE49-F238E27FC236}">
                <a16:creationId xmlns:a16="http://schemas.microsoft.com/office/drawing/2014/main" id="{099B3553-FC2B-7C5B-4D78-CE2B1664F693}"/>
              </a:ext>
            </a:extLst>
          </p:cNvPr>
          <p:cNvCxnSpPr>
            <a:cxnSpLocks/>
          </p:cNvCxnSpPr>
          <p:nvPr/>
        </p:nvCxnSpPr>
        <p:spPr>
          <a:xfrm>
            <a:off x="3176337" y="4403558"/>
            <a:ext cx="444366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E8AB9A9A-F960-AD62-C026-964D2CA5C006}"/>
              </a:ext>
            </a:extLst>
          </p:cNvPr>
          <p:cNvCxnSpPr>
            <a:cxnSpLocks/>
          </p:cNvCxnSpPr>
          <p:nvPr/>
        </p:nvCxnSpPr>
        <p:spPr>
          <a:xfrm>
            <a:off x="4449678" y="4008354"/>
            <a:ext cx="0" cy="89835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026" name="Picture 2" descr="Bandera de los Estados Unidos">
            <a:extLst>
              <a:ext uri="{FF2B5EF4-FFF2-40B4-BE49-F238E27FC236}">
                <a16:creationId xmlns:a16="http://schemas.microsoft.com/office/drawing/2014/main" id="{22B32E3B-C3A0-0D45-C53A-49574AB5FF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7647" y="3429000"/>
            <a:ext cx="622631" cy="326881"/>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33550F97-6CAC-C8FA-BA1F-D500FFCD949C}"/>
              </a:ext>
            </a:extLst>
          </p:cNvPr>
          <p:cNvSpPr/>
          <p:nvPr/>
        </p:nvSpPr>
        <p:spPr>
          <a:xfrm>
            <a:off x="3681662" y="2113881"/>
            <a:ext cx="1536032" cy="4769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Sociedad Chilena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Rectangle 17">
            <a:extLst>
              <a:ext uri="{FF2B5EF4-FFF2-40B4-BE49-F238E27FC236}">
                <a16:creationId xmlns:a16="http://schemas.microsoft.com/office/drawing/2014/main" id="{53E1953A-C2CD-FBEF-C01B-CC5F7974748D}"/>
              </a:ext>
            </a:extLst>
          </p:cNvPr>
          <p:cNvSpPr/>
          <p:nvPr/>
        </p:nvSpPr>
        <p:spPr>
          <a:xfrm>
            <a:off x="3681662" y="4906712"/>
            <a:ext cx="1536032" cy="4769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Sociedad UK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1032" name="Picture 8" descr="Bandera de Chile">
            <a:extLst>
              <a:ext uri="{FF2B5EF4-FFF2-40B4-BE49-F238E27FC236}">
                <a16:creationId xmlns:a16="http://schemas.microsoft.com/office/drawing/2014/main" id="{DB428DE6-0064-A9EF-F9C7-FFC3527BA0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67646" y="2188900"/>
            <a:ext cx="622631" cy="32688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Bandera del Reino Unido">
            <a:extLst>
              <a:ext uri="{FF2B5EF4-FFF2-40B4-BE49-F238E27FC236}">
                <a16:creationId xmlns:a16="http://schemas.microsoft.com/office/drawing/2014/main" id="{C41A6F6E-E20C-21FC-987C-6F6F5BC85B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7648" y="4906712"/>
            <a:ext cx="622630" cy="326942"/>
          </a:xfrm>
          <a:prstGeom prst="rect">
            <a:avLst/>
          </a:prstGeom>
          <a:noFill/>
          <a:extLst>
            <a:ext uri="{909E8E84-426E-40DD-AFC4-6F175D3DCCD1}">
              <a14:hiddenFill xmlns:a14="http://schemas.microsoft.com/office/drawing/2010/main">
                <a:solidFill>
                  <a:srgbClr val="FFFFFF"/>
                </a:solidFill>
              </a14:hiddenFill>
            </a:ext>
          </a:extLst>
        </p:spPr>
      </p:pic>
      <p:sp>
        <p:nvSpPr>
          <p:cNvPr id="21" name="Arrow: Curved Left 20">
            <a:extLst>
              <a:ext uri="{FF2B5EF4-FFF2-40B4-BE49-F238E27FC236}">
                <a16:creationId xmlns:a16="http://schemas.microsoft.com/office/drawing/2014/main" id="{4B732424-0C94-3C3B-5999-8319BE5857BA}"/>
              </a:ext>
            </a:extLst>
          </p:cNvPr>
          <p:cNvSpPr/>
          <p:nvPr/>
        </p:nvSpPr>
        <p:spPr>
          <a:xfrm flipH="1" flipV="1">
            <a:off x="3270908" y="3853784"/>
            <a:ext cx="303794" cy="1275347"/>
          </a:xfrm>
          <a:prstGeom prst="curvedLef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3" name="Rectangle 22">
            <a:extLst>
              <a:ext uri="{FF2B5EF4-FFF2-40B4-BE49-F238E27FC236}">
                <a16:creationId xmlns:a16="http://schemas.microsoft.com/office/drawing/2014/main" id="{9048523C-D51B-238F-E0FF-AA1BF91760EE}"/>
              </a:ext>
            </a:extLst>
          </p:cNvPr>
          <p:cNvSpPr/>
          <p:nvPr/>
        </p:nvSpPr>
        <p:spPr>
          <a:xfrm>
            <a:off x="282180" y="1513347"/>
            <a:ext cx="2814698" cy="4036175"/>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just" defTabSz="457200" rtl="0" eaLnBrk="0" fontAlgn="base" latinLnBrk="0" hangingPunct="0">
              <a:lnSpc>
                <a:spcPct val="100000"/>
              </a:lnSpc>
              <a:spcBef>
                <a:spcPct val="0"/>
              </a:spcBef>
              <a:spcAft>
                <a:spcPct val="0"/>
              </a:spcAft>
              <a:buClrTx/>
              <a:buSzTx/>
              <a:buFontTx/>
              <a:buNone/>
              <a:tabLst/>
              <a:defRPr/>
            </a:pPr>
            <a:r>
              <a:rPr kumimoji="0" lang="es-CL" sz="18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La Single-</a:t>
            </a:r>
            <a:r>
              <a:rPr kumimoji="0" lang="es-CL" sz="18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Member</a:t>
            </a:r>
            <a:r>
              <a:rPr kumimoji="0" lang="es-CL" sz="18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LLC por su naturaleza de entidad transparente </a:t>
            </a:r>
            <a:r>
              <a:rPr kumimoji="0" lang="es-CL" sz="1800" b="1" i="0" u="sng"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no puede obtener el certificado de residencia tributaria en EE.UU.,</a:t>
            </a:r>
            <a:r>
              <a:rPr kumimoji="0" lang="es-CL" sz="1800" b="1"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a:t>
            </a:r>
            <a:r>
              <a:rPr kumimoji="0" lang="es-CL" sz="18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en consecuencia, no califica para los beneficios del tratado entre EE.UU. y UK. </a:t>
            </a:r>
            <a:endParaRPr kumimoji="0" lang="en-US" sz="1800" b="0" i="0" u="none" strike="noStrike" kern="1200" cap="none" spc="0" normalizeH="0" baseline="0" noProof="0" dirty="0">
              <a:ln>
                <a:noFill/>
              </a:ln>
              <a:solidFill>
                <a:prstClr val="black"/>
              </a:solidFill>
              <a:effectLst/>
              <a:highlight>
                <a:srgbClr val="FFFF00"/>
              </a:highlight>
              <a:uLnTx/>
              <a:uFillTx/>
              <a:latin typeface="Calibri"/>
              <a:ea typeface="+mn-ea"/>
              <a:cs typeface="Times New Roman" panose="02020603050405020304" pitchFamily="18" charset="0"/>
            </a:endParaRPr>
          </a:p>
        </p:txBody>
      </p:sp>
    </p:spTree>
    <p:extLst>
      <p:ext uri="{BB962C8B-B14F-4D97-AF65-F5344CB8AC3E}">
        <p14:creationId xmlns:p14="http://schemas.microsoft.com/office/powerpoint/2010/main" val="2317796343"/>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normAutofit/>
          </a:bodyPr>
          <a:lstStyle/>
          <a:p>
            <a:r>
              <a:rPr lang="es-ES" sz="3200" b="1" dirty="0"/>
              <a:t>INTRODUCCIÓN</a:t>
            </a:r>
          </a:p>
        </p:txBody>
      </p:sp>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654934" y="1129358"/>
            <a:ext cx="8229600" cy="5046871"/>
          </a:xfrm>
        </p:spPr>
        <p:txBody>
          <a:bodyPr/>
          <a:lstStyle/>
          <a:p>
            <a:pPr algn="just">
              <a:spcAft>
                <a:spcPts val="600"/>
              </a:spcAft>
            </a:pPr>
            <a:r>
              <a:rPr lang="en-US" sz="2000" b="1" dirty="0"/>
              <a:t>La </a:t>
            </a:r>
            <a:r>
              <a:rPr lang="en-US" sz="2000" b="1" dirty="0" err="1"/>
              <a:t>Potestad</a:t>
            </a:r>
            <a:r>
              <a:rPr lang="en-US" sz="2000" b="1" dirty="0"/>
              <a:t> </a:t>
            </a:r>
            <a:r>
              <a:rPr lang="en-US" sz="2000" b="1" dirty="0" err="1"/>
              <a:t>Tributaria</a:t>
            </a:r>
            <a:r>
              <a:rPr lang="en-US" sz="2000" b="1" dirty="0"/>
              <a:t> y </a:t>
            </a:r>
            <a:r>
              <a:rPr lang="en-US" sz="2000" b="1" dirty="0" err="1"/>
              <a:t>los</a:t>
            </a:r>
            <a:r>
              <a:rPr lang="en-US" sz="2000" b="1" dirty="0"/>
              <a:t> </a:t>
            </a:r>
            <a:r>
              <a:rPr lang="en-US" sz="2000" b="1" dirty="0" err="1"/>
              <a:t>Principios</a:t>
            </a:r>
            <a:r>
              <a:rPr lang="en-US" sz="2000" b="1" dirty="0"/>
              <a:t> de la Residencia y de la Fuente</a:t>
            </a:r>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4</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4</a:t>
            </a:fld>
            <a:endParaRPr lang="es-ES" altLang="es-CL"/>
          </a:p>
        </p:txBody>
      </p:sp>
      <p:sp>
        <p:nvSpPr>
          <p:cNvPr id="4" name="Rectángulo: esquinas redondeadas 3">
            <a:extLst>
              <a:ext uri="{FF2B5EF4-FFF2-40B4-BE49-F238E27FC236}">
                <a16:creationId xmlns:a16="http://schemas.microsoft.com/office/drawing/2014/main" id="{449386CF-B873-DC5F-6D20-CDFF458D4513}"/>
              </a:ext>
            </a:extLst>
          </p:cNvPr>
          <p:cNvSpPr/>
          <p:nvPr/>
        </p:nvSpPr>
        <p:spPr>
          <a:xfrm>
            <a:off x="654934" y="2099019"/>
            <a:ext cx="2303819" cy="822747"/>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PRINCIPIO DE RESIDENCIA</a:t>
            </a:r>
          </a:p>
        </p:txBody>
      </p:sp>
      <p:sp>
        <p:nvSpPr>
          <p:cNvPr id="6" name="Rectángulo: esquinas redondeadas 5">
            <a:extLst>
              <a:ext uri="{FF2B5EF4-FFF2-40B4-BE49-F238E27FC236}">
                <a16:creationId xmlns:a16="http://schemas.microsoft.com/office/drawing/2014/main" id="{8E698C69-B58E-8879-CF9F-7DF3D9EDB70E}"/>
              </a:ext>
            </a:extLst>
          </p:cNvPr>
          <p:cNvSpPr/>
          <p:nvPr/>
        </p:nvSpPr>
        <p:spPr>
          <a:xfrm>
            <a:off x="3156487" y="2099018"/>
            <a:ext cx="2094381" cy="822747"/>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TRIBUTACIÓN DE FUENTE MUNDIAL</a:t>
            </a:r>
          </a:p>
        </p:txBody>
      </p:sp>
      <p:sp>
        <p:nvSpPr>
          <p:cNvPr id="7" name="Rectángulo: esquinas redondeadas 6">
            <a:extLst>
              <a:ext uri="{FF2B5EF4-FFF2-40B4-BE49-F238E27FC236}">
                <a16:creationId xmlns:a16="http://schemas.microsoft.com/office/drawing/2014/main" id="{DC3DBDB2-F95D-FC0F-CB61-D0330C2DD4F7}"/>
              </a:ext>
            </a:extLst>
          </p:cNvPr>
          <p:cNvSpPr/>
          <p:nvPr/>
        </p:nvSpPr>
        <p:spPr>
          <a:xfrm>
            <a:off x="5752166" y="1727176"/>
            <a:ext cx="2662418" cy="1566430"/>
          </a:xfrm>
          <a:prstGeom prst="roundRect">
            <a:avLst/>
          </a:prstGeom>
          <a:solidFill>
            <a:schemeClr val="accent3">
              <a:lumMod val="60000"/>
              <a:lumOff val="40000"/>
            </a:schemeClr>
          </a:solidFill>
          <a:ln>
            <a:solidFill>
              <a:schemeClr val="accent3">
                <a:lumMod val="60000"/>
                <a:lumOff val="4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s-CL" sz="1600" dirty="0">
              <a:ln w="0"/>
              <a:solidFill>
                <a:schemeClr val="tx1"/>
              </a:solidFill>
              <a:effectLst>
                <a:outerShdw blurRad="38100" dist="19050" dir="2700000" algn="tl" rotWithShape="0">
                  <a:schemeClr val="dk1">
                    <a:alpha val="40000"/>
                  </a:schemeClr>
                </a:outerShdw>
              </a:effectLst>
            </a:endParaRPr>
          </a:p>
          <a:p>
            <a:pPr algn="ctr"/>
            <a:r>
              <a:rPr lang="es-CL" sz="1600" dirty="0">
                <a:ln w="0"/>
                <a:solidFill>
                  <a:schemeClr val="tx1"/>
                </a:solidFill>
                <a:effectLst>
                  <a:outerShdw blurRad="38100" dist="19050" dir="2700000" algn="tl" rotWithShape="0">
                    <a:schemeClr val="dk1">
                      <a:alpha val="40000"/>
                    </a:schemeClr>
                  </a:outerShdw>
                </a:effectLst>
              </a:rPr>
              <a:t>NEXOS:</a:t>
            </a:r>
          </a:p>
          <a:p>
            <a:pPr algn="ctr"/>
            <a:r>
              <a:rPr lang="es-CL" sz="1600" dirty="0">
                <a:ln w="0"/>
                <a:solidFill>
                  <a:schemeClr val="tx1"/>
                </a:solidFill>
                <a:effectLst>
                  <a:outerShdw blurRad="38100" dist="19050" dir="2700000" algn="tl" rotWithShape="0">
                    <a:schemeClr val="dk1">
                      <a:alpha val="40000"/>
                    </a:schemeClr>
                  </a:outerShdw>
                </a:effectLst>
              </a:rPr>
              <a:t>Ciudadanía</a:t>
            </a:r>
          </a:p>
          <a:p>
            <a:pPr algn="ctr"/>
            <a:r>
              <a:rPr lang="es-CL" sz="1600" dirty="0">
                <a:ln w="0"/>
                <a:solidFill>
                  <a:schemeClr val="tx1"/>
                </a:solidFill>
                <a:effectLst>
                  <a:outerShdw blurRad="38100" dist="19050" dir="2700000" algn="tl" rotWithShape="0">
                    <a:schemeClr val="dk1">
                      <a:alpha val="40000"/>
                    </a:schemeClr>
                  </a:outerShdw>
                </a:effectLst>
              </a:rPr>
              <a:t>Residencia</a:t>
            </a:r>
          </a:p>
          <a:p>
            <a:pPr algn="ctr"/>
            <a:r>
              <a:rPr lang="es-CL" sz="1600" dirty="0">
                <a:ln w="0"/>
                <a:solidFill>
                  <a:schemeClr val="tx1"/>
                </a:solidFill>
                <a:effectLst>
                  <a:outerShdw blurRad="38100" dist="19050" dir="2700000" algn="tl" rotWithShape="0">
                    <a:schemeClr val="dk1">
                      <a:alpha val="40000"/>
                    </a:schemeClr>
                  </a:outerShdw>
                </a:effectLst>
              </a:rPr>
              <a:t>Domicilio</a:t>
            </a:r>
          </a:p>
          <a:p>
            <a:pPr algn="ctr"/>
            <a:r>
              <a:rPr lang="es-CL" sz="1600" dirty="0">
                <a:ln w="0"/>
                <a:solidFill>
                  <a:schemeClr val="tx1"/>
                </a:solidFill>
                <a:effectLst>
                  <a:outerShdw blurRad="38100" dist="19050" dir="2700000" algn="tl" rotWithShape="0">
                    <a:schemeClr val="dk1">
                      <a:alpha val="40000"/>
                    </a:schemeClr>
                  </a:outerShdw>
                </a:effectLst>
              </a:rPr>
              <a:t>Lugar de constitución</a:t>
            </a:r>
          </a:p>
          <a:p>
            <a:pPr algn="ctr"/>
            <a:r>
              <a:rPr lang="es-CL" sz="1600" dirty="0">
                <a:ln w="0"/>
                <a:solidFill>
                  <a:schemeClr val="tx1"/>
                </a:solidFill>
                <a:effectLst>
                  <a:outerShdw blurRad="38100" dist="19050" dir="2700000" algn="tl" rotWithShape="0">
                    <a:schemeClr val="dk1">
                      <a:alpha val="40000"/>
                    </a:schemeClr>
                  </a:outerShdw>
                </a:effectLst>
              </a:rPr>
              <a:t>Sede de dirección efectiva</a:t>
            </a:r>
          </a:p>
          <a:p>
            <a:pPr algn="ctr"/>
            <a:endParaRPr lang="es-CL" dirty="0">
              <a:ln w="0"/>
              <a:solidFill>
                <a:schemeClr val="tx1"/>
              </a:solidFill>
              <a:effectLst>
                <a:outerShdw blurRad="38100" dist="19050" dir="2700000" algn="tl" rotWithShape="0">
                  <a:schemeClr val="dk1">
                    <a:alpha val="40000"/>
                  </a:schemeClr>
                </a:outerShdw>
              </a:effectLst>
            </a:endParaRPr>
          </a:p>
        </p:txBody>
      </p:sp>
      <p:sp>
        <p:nvSpPr>
          <p:cNvPr id="8" name="Rectángulo: esquinas redondeadas 7">
            <a:extLst>
              <a:ext uri="{FF2B5EF4-FFF2-40B4-BE49-F238E27FC236}">
                <a16:creationId xmlns:a16="http://schemas.microsoft.com/office/drawing/2014/main" id="{09009562-6E4C-DC9C-D6E1-9369B1004F48}"/>
              </a:ext>
            </a:extLst>
          </p:cNvPr>
          <p:cNvSpPr/>
          <p:nvPr/>
        </p:nvSpPr>
        <p:spPr>
          <a:xfrm>
            <a:off x="759654" y="3936235"/>
            <a:ext cx="2094381" cy="822747"/>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PRINCIPIO DE LA FUENTA</a:t>
            </a:r>
          </a:p>
        </p:txBody>
      </p:sp>
      <p:sp>
        <p:nvSpPr>
          <p:cNvPr id="9" name="Rectángulo: esquinas redondeadas 8">
            <a:extLst>
              <a:ext uri="{FF2B5EF4-FFF2-40B4-BE49-F238E27FC236}">
                <a16:creationId xmlns:a16="http://schemas.microsoft.com/office/drawing/2014/main" id="{1DE29A63-F1A9-6063-7623-E2451FDEEBCD}"/>
              </a:ext>
            </a:extLst>
          </p:cNvPr>
          <p:cNvSpPr/>
          <p:nvPr/>
        </p:nvSpPr>
        <p:spPr>
          <a:xfrm>
            <a:off x="3156489" y="3936234"/>
            <a:ext cx="2094381" cy="822747"/>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TRIBUTACIÓN DE FUENTE LOCAL</a:t>
            </a:r>
          </a:p>
        </p:txBody>
      </p:sp>
      <p:sp>
        <p:nvSpPr>
          <p:cNvPr id="10" name="Rectángulo: esquinas redondeadas 9">
            <a:extLst>
              <a:ext uri="{FF2B5EF4-FFF2-40B4-BE49-F238E27FC236}">
                <a16:creationId xmlns:a16="http://schemas.microsoft.com/office/drawing/2014/main" id="{B990B8BA-772F-B639-D773-28E21DF9E56C}"/>
              </a:ext>
            </a:extLst>
          </p:cNvPr>
          <p:cNvSpPr/>
          <p:nvPr/>
        </p:nvSpPr>
        <p:spPr>
          <a:xfrm>
            <a:off x="5747851" y="3652794"/>
            <a:ext cx="2662418" cy="1389629"/>
          </a:xfrm>
          <a:prstGeom prst="roundRect">
            <a:avLst/>
          </a:prstGeom>
          <a:solidFill>
            <a:srgbClr val="DFB291"/>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s-CL" sz="1600" dirty="0">
              <a:ln w="0"/>
              <a:solidFill>
                <a:schemeClr val="tx1"/>
              </a:solidFill>
              <a:effectLst>
                <a:outerShdw blurRad="38100" dist="19050" dir="2700000" algn="tl" rotWithShape="0">
                  <a:schemeClr val="dk1">
                    <a:alpha val="40000"/>
                  </a:schemeClr>
                </a:outerShdw>
              </a:effectLst>
            </a:endParaRPr>
          </a:p>
          <a:p>
            <a:pPr algn="ctr"/>
            <a:r>
              <a:rPr lang="es-CL" sz="1600" dirty="0">
                <a:ln w="0"/>
                <a:solidFill>
                  <a:schemeClr val="tx1"/>
                </a:solidFill>
                <a:effectLst>
                  <a:outerShdw blurRad="38100" dist="19050" dir="2700000" algn="tl" rotWithShape="0">
                    <a:schemeClr val="dk1">
                      <a:alpha val="40000"/>
                    </a:schemeClr>
                  </a:outerShdw>
                </a:effectLst>
              </a:rPr>
              <a:t>NEXOS:</a:t>
            </a:r>
          </a:p>
          <a:p>
            <a:pPr algn="ctr"/>
            <a:r>
              <a:rPr lang="es-CL" sz="1600" dirty="0">
                <a:ln w="0"/>
                <a:solidFill>
                  <a:schemeClr val="tx1"/>
                </a:solidFill>
                <a:effectLst>
                  <a:outerShdw blurRad="38100" dist="19050" dir="2700000" algn="tl" rotWithShape="0">
                    <a:schemeClr val="dk1">
                      <a:alpha val="40000"/>
                    </a:schemeClr>
                  </a:outerShdw>
                </a:effectLst>
              </a:rPr>
              <a:t>Lugar de hechos económicos</a:t>
            </a:r>
          </a:p>
          <a:p>
            <a:pPr algn="ctr"/>
            <a:r>
              <a:rPr lang="es-CL" sz="1600" dirty="0">
                <a:ln w="0"/>
                <a:solidFill>
                  <a:schemeClr val="tx1"/>
                </a:solidFill>
                <a:effectLst>
                  <a:outerShdw blurRad="38100" dist="19050" dir="2700000" algn="tl" rotWithShape="0">
                    <a:schemeClr val="dk1">
                      <a:alpha val="40000"/>
                    </a:schemeClr>
                  </a:outerShdw>
                </a:effectLst>
              </a:rPr>
              <a:t>Ubicación de los bienes</a:t>
            </a:r>
          </a:p>
          <a:p>
            <a:pPr algn="ctr"/>
            <a:r>
              <a:rPr lang="es-CL" sz="1600" dirty="0">
                <a:ln w="0"/>
                <a:solidFill>
                  <a:schemeClr val="tx1"/>
                </a:solidFill>
                <a:effectLst>
                  <a:outerShdw blurRad="38100" dist="19050" dir="2700000" algn="tl" rotWithShape="0">
                    <a:schemeClr val="dk1">
                      <a:alpha val="40000"/>
                    </a:schemeClr>
                  </a:outerShdw>
                </a:effectLst>
              </a:rPr>
              <a:t>Fuente pagadora</a:t>
            </a:r>
          </a:p>
          <a:p>
            <a:pPr algn="ctr"/>
            <a:endParaRPr lang="es-CL" dirty="0">
              <a:ln w="0"/>
              <a:solidFill>
                <a:schemeClr val="tx1"/>
              </a:solidFill>
              <a:effectLst>
                <a:outerShdw blurRad="38100" dist="19050" dir="2700000" algn="tl" rotWithShape="0">
                  <a:schemeClr val="dk1">
                    <a:alpha val="40000"/>
                  </a:schemeClr>
                </a:outerShdw>
              </a:effectLst>
            </a:endParaRPr>
          </a:p>
        </p:txBody>
      </p:sp>
      <p:cxnSp>
        <p:nvCxnSpPr>
          <p:cNvPr id="11" name="Conector recto de flecha 10">
            <a:extLst>
              <a:ext uri="{FF2B5EF4-FFF2-40B4-BE49-F238E27FC236}">
                <a16:creationId xmlns:a16="http://schemas.microsoft.com/office/drawing/2014/main" id="{7A054165-88AC-9E65-0A00-48AABAE19ED1}"/>
              </a:ext>
            </a:extLst>
          </p:cNvPr>
          <p:cNvCxnSpPr>
            <a:cxnSpLocks/>
            <a:stCxn id="4" idx="3"/>
            <a:endCxn id="6" idx="1"/>
          </p:cNvCxnSpPr>
          <p:nvPr/>
        </p:nvCxnSpPr>
        <p:spPr>
          <a:xfrm flipV="1">
            <a:off x="2958753" y="2510392"/>
            <a:ext cx="197734" cy="1"/>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5" name="Conector recto de flecha 14">
            <a:extLst>
              <a:ext uri="{FF2B5EF4-FFF2-40B4-BE49-F238E27FC236}">
                <a16:creationId xmlns:a16="http://schemas.microsoft.com/office/drawing/2014/main" id="{DF84BDC6-991D-6798-83A5-AFB7D5D2C6A0}"/>
              </a:ext>
            </a:extLst>
          </p:cNvPr>
          <p:cNvCxnSpPr>
            <a:cxnSpLocks/>
            <a:stCxn id="6" idx="3"/>
            <a:endCxn id="7" idx="1"/>
          </p:cNvCxnSpPr>
          <p:nvPr/>
        </p:nvCxnSpPr>
        <p:spPr>
          <a:xfrm flipV="1">
            <a:off x="5250868" y="2510391"/>
            <a:ext cx="501298" cy="1"/>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0" name="Conector recto de flecha 19">
            <a:extLst>
              <a:ext uri="{FF2B5EF4-FFF2-40B4-BE49-F238E27FC236}">
                <a16:creationId xmlns:a16="http://schemas.microsoft.com/office/drawing/2014/main" id="{843DC883-641F-BD98-1274-34C6A0F07BEC}"/>
              </a:ext>
            </a:extLst>
          </p:cNvPr>
          <p:cNvCxnSpPr>
            <a:cxnSpLocks/>
            <a:stCxn id="8" idx="3"/>
            <a:endCxn id="9" idx="1"/>
          </p:cNvCxnSpPr>
          <p:nvPr/>
        </p:nvCxnSpPr>
        <p:spPr>
          <a:xfrm flipV="1">
            <a:off x="2854035" y="4347608"/>
            <a:ext cx="302454" cy="1"/>
          </a:xfrm>
          <a:prstGeom prst="straightConnector1">
            <a:avLst/>
          </a:prstGeom>
          <a:ln>
            <a:solidFill>
              <a:srgbClr val="D39567"/>
            </a:solidFill>
            <a:tailEnd type="triangle"/>
          </a:ln>
        </p:spPr>
        <p:style>
          <a:lnRef idx="2">
            <a:schemeClr val="accent1"/>
          </a:lnRef>
          <a:fillRef idx="0">
            <a:schemeClr val="accent1"/>
          </a:fillRef>
          <a:effectRef idx="1">
            <a:schemeClr val="accent1"/>
          </a:effectRef>
          <a:fontRef idx="minor">
            <a:schemeClr val="tx1"/>
          </a:fontRef>
        </p:style>
      </p:cxnSp>
      <p:cxnSp>
        <p:nvCxnSpPr>
          <p:cNvPr id="24" name="Conector recto de flecha 23">
            <a:extLst>
              <a:ext uri="{FF2B5EF4-FFF2-40B4-BE49-F238E27FC236}">
                <a16:creationId xmlns:a16="http://schemas.microsoft.com/office/drawing/2014/main" id="{666C94F9-DC84-BCA1-0ABF-6CCAAB7E474C}"/>
              </a:ext>
            </a:extLst>
          </p:cNvPr>
          <p:cNvCxnSpPr>
            <a:cxnSpLocks/>
            <a:stCxn id="9" idx="3"/>
            <a:endCxn id="10" idx="1"/>
          </p:cNvCxnSpPr>
          <p:nvPr/>
        </p:nvCxnSpPr>
        <p:spPr>
          <a:xfrm>
            <a:off x="5250870" y="4347608"/>
            <a:ext cx="496981" cy="1"/>
          </a:xfrm>
          <a:prstGeom prst="straightConnector1">
            <a:avLst/>
          </a:prstGeom>
          <a:ln>
            <a:solidFill>
              <a:srgbClr val="D39567"/>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42705125"/>
      </p:ext>
    </p:extLst>
  </p:cSld>
  <p:clrMapOvr>
    <a:masterClrMapping/>
  </p:clrMapOvr>
  <p:transition spd="slow">
    <p:cov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61463-5018-605E-D1E9-09E3F18E7CA5}"/>
              </a:ext>
            </a:extLst>
          </p:cNvPr>
          <p:cNvSpPr>
            <a:spLocks noGrp="1"/>
          </p:cNvSpPr>
          <p:nvPr>
            <p:ph type="title"/>
          </p:nvPr>
        </p:nvSpPr>
        <p:spPr/>
        <p:txBody>
          <a:bodyPr/>
          <a:lstStyle/>
          <a:p>
            <a:r>
              <a:rPr lang="es-ES" sz="3200" b="1" dirty="0"/>
              <a:t>RESIDENTE TRIBUTARIO EN EE.UU. PARA EFECTOS DE CONVENIO </a:t>
            </a:r>
            <a:endParaRPr lang="en-US" sz="3200" b="1" dirty="0"/>
          </a:p>
        </p:txBody>
      </p:sp>
      <p:sp>
        <p:nvSpPr>
          <p:cNvPr id="5" name="Slide Number Placeholder 4">
            <a:extLst>
              <a:ext uri="{FF2B5EF4-FFF2-40B4-BE49-F238E27FC236}">
                <a16:creationId xmlns:a16="http://schemas.microsoft.com/office/drawing/2014/main" id="{D74562E3-1808-F92D-5270-2833ACFB8187}"/>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40</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cxnSp>
        <p:nvCxnSpPr>
          <p:cNvPr id="7" name="Straight Connector 6">
            <a:extLst>
              <a:ext uri="{FF2B5EF4-FFF2-40B4-BE49-F238E27FC236}">
                <a16:creationId xmlns:a16="http://schemas.microsoft.com/office/drawing/2014/main" id="{7114EAAE-45A1-57AF-A554-360DABE349BF}"/>
              </a:ext>
            </a:extLst>
          </p:cNvPr>
          <p:cNvCxnSpPr>
            <a:cxnSpLocks/>
          </p:cNvCxnSpPr>
          <p:nvPr/>
        </p:nvCxnSpPr>
        <p:spPr>
          <a:xfrm>
            <a:off x="3162586" y="2871537"/>
            <a:ext cx="445741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84098180-6F01-E3BB-1B53-1037FE2F184E}"/>
              </a:ext>
            </a:extLst>
          </p:cNvPr>
          <p:cNvCxnSpPr>
            <a:cxnSpLocks/>
          </p:cNvCxnSpPr>
          <p:nvPr/>
        </p:nvCxnSpPr>
        <p:spPr>
          <a:xfrm>
            <a:off x="4449678" y="2598821"/>
            <a:ext cx="0" cy="89835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2" name="Rectangle 11">
            <a:extLst>
              <a:ext uri="{FF2B5EF4-FFF2-40B4-BE49-F238E27FC236}">
                <a16:creationId xmlns:a16="http://schemas.microsoft.com/office/drawing/2014/main" id="{EFB42608-9EE5-59BB-DAB6-13C22C526BAC}"/>
              </a:ext>
            </a:extLst>
          </p:cNvPr>
          <p:cNvSpPr/>
          <p:nvPr/>
        </p:nvSpPr>
        <p:spPr>
          <a:xfrm>
            <a:off x="3681662" y="3531435"/>
            <a:ext cx="1536032" cy="476919"/>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US </a:t>
            </a:r>
            <a:r>
              <a:rPr kumimoji="0" lang="es-CL" sz="1200" b="0" i="0" u="none" strike="noStrike" kern="1200" cap="none" spc="0" normalizeH="0" baseline="0" noProof="0" dirty="0" err="1">
                <a:ln>
                  <a:noFill/>
                </a:ln>
                <a:solidFill>
                  <a:prstClr val="black"/>
                </a:solidFill>
                <a:effectLst/>
                <a:uLnTx/>
                <a:uFillTx/>
                <a:latin typeface="Calibri"/>
                <a:ea typeface="+mn-ea"/>
                <a:cs typeface="+mn-cs"/>
              </a:rPr>
              <a:t>Corporation</a:t>
            </a:r>
            <a:r>
              <a:rPr kumimoji="0" lang="es-CL" sz="1200" b="0" i="0" u="none" strike="noStrike" kern="1200" cap="none" spc="0" normalizeH="0" baseline="0" noProof="0" dirty="0">
                <a:ln>
                  <a:noFill/>
                </a:ln>
                <a:solidFill>
                  <a:prstClr val="black"/>
                </a:solidFill>
                <a:effectLst/>
                <a:uLnTx/>
                <a:uFillTx/>
                <a:latin typeface="Calibri"/>
                <a:ea typeface="+mn-ea"/>
                <a:cs typeface="+mn-cs"/>
              </a:rPr>
              <a:t>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4" name="Straight Connector 13">
            <a:extLst>
              <a:ext uri="{FF2B5EF4-FFF2-40B4-BE49-F238E27FC236}">
                <a16:creationId xmlns:a16="http://schemas.microsoft.com/office/drawing/2014/main" id="{099B3553-FC2B-7C5B-4D78-CE2B1664F693}"/>
              </a:ext>
            </a:extLst>
          </p:cNvPr>
          <p:cNvCxnSpPr>
            <a:cxnSpLocks/>
          </p:cNvCxnSpPr>
          <p:nvPr/>
        </p:nvCxnSpPr>
        <p:spPr>
          <a:xfrm>
            <a:off x="3162586" y="4403558"/>
            <a:ext cx="445741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E8AB9A9A-F960-AD62-C026-964D2CA5C006}"/>
              </a:ext>
            </a:extLst>
          </p:cNvPr>
          <p:cNvCxnSpPr>
            <a:cxnSpLocks/>
          </p:cNvCxnSpPr>
          <p:nvPr/>
        </p:nvCxnSpPr>
        <p:spPr>
          <a:xfrm>
            <a:off x="4449678" y="4008354"/>
            <a:ext cx="0" cy="89835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026" name="Picture 2" descr="Bandera de los Estados Unidos">
            <a:extLst>
              <a:ext uri="{FF2B5EF4-FFF2-40B4-BE49-F238E27FC236}">
                <a16:creationId xmlns:a16="http://schemas.microsoft.com/office/drawing/2014/main" id="{22B32E3B-C3A0-0D45-C53A-49574AB5FF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7647" y="3429000"/>
            <a:ext cx="622631" cy="326881"/>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33550F97-6CAC-C8FA-BA1F-D500FFCD949C}"/>
              </a:ext>
            </a:extLst>
          </p:cNvPr>
          <p:cNvSpPr/>
          <p:nvPr/>
        </p:nvSpPr>
        <p:spPr>
          <a:xfrm>
            <a:off x="3681662" y="2113881"/>
            <a:ext cx="1536032" cy="4769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Sociedad Chilena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Rectangle 17">
            <a:extLst>
              <a:ext uri="{FF2B5EF4-FFF2-40B4-BE49-F238E27FC236}">
                <a16:creationId xmlns:a16="http://schemas.microsoft.com/office/drawing/2014/main" id="{53E1953A-C2CD-FBEF-C01B-CC5F7974748D}"/>
              </a:ext>
            </a:extLst>
          </p:cNvPr>
          <p:cNvSpPr/>
          <p:nvPr/>
        </p:nvSpPr>
        <p:spPr>
          <a:xfrm>
            <a:off x="3681662" y="4906712"/>
            <a:ext cx="1536032" cy="4769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Sociedad UK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1032" name="Picture 8" descr="Bandera de Chile">
            <a:extLst>
              <a:ext uri="{FF2B5EF4-FFF2-40B4-BE49-F238E27FC236}">
                <a16:creationId xmlns:a16="http://schemas.microsoft.com/office/drawing/2014/main" id="{DB428DE6-0064-A9EF-F9C7-FFC3527BA0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67646" y="2188900"/>
            <a:ext cx="622631" cy="32688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Bandera del Reino Unido">
            <a:extLst>
              <a:ext uri="{FF2B5EF4-FFF2-40B4-BE49-F238E27FC236}">
                <a16:creationId xmlns:a16="http://schemas.microsoft.com/office/drawing/2014/main" id="{C41A6F6E-E20C-21FC-987C-6F6F5BC85B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7647" y="4902450"/>
            <a:ext cx="622630" cy="326942"/>
          </a:xfrm>
          <a:prstGeom prst="rect">
            <a:avLst/>
          </a:prstGeom>
          <a:noFill/>
          <a:extLst>
            <a:ext uri="{909E8E84-426E-40DD-AFC4-6F175D3DCCD1}">
              <a14:hiddenFill xmlns:a14="http://schemas.microsoft.com/office/drawing/2010/main">
                <a:solidFill>
                  <a:srgbClr val="FFFFFF"/>
                </a:solidFill>
              </a14:hiddenFill>
            </a:ext>
          </a:extLst>
        </p:spPr>
      </p:pic>
      <p:sp>
        <p:nvSpPr>
          <p:cNvPr id="21" name="Arrow: Curved Left 20">
            <a:extLst>
              <a:ext uri="{FF2B5EF4-FFF2-40B4-BE49-F238E27FC236}">
                <a16:creationId xmlns:a16="http://schemas.microsoft.com/office/drawing/2014/main" id="{4B732424-0C94-3C3B-5999-8319BE5857BA}"/>
              </a:ext>
            </a:extLst>
          </p:cNvPr>
          <p:cNvSpPr/>
          <p:nvPr/>
        </p:nvSpPr>
        <p:spPr>
          <a:xfrm flipH="1" flipV="1">
            <a:off x="3270908" y="3853784"/>
            <a:ext cx="303794" cy="1275347"/>
          </a:xfrm>
          <a:prstGeom prst="curvedLeftArrow">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3" name="Rectangle 22">
            <a:extLst>
              <a:ext uri="{FF2B5EF4-FFF2-40B4-BE49-F238E27FC236}">
                <a16:creationId xmlns:a16="http://schemas.microsoft.com/office/drawing/2014/main" id="{9048523C-D51B-238F-E0FF-AA1BF91760EE}"/>
              </a:ext>
            </a:extLst>
          </p:cNvPr>
          <p:cNvSpPr/>
          <p:nvPr/>
        </p:nvSpPr>
        <p:spPr>
          <a:xfrm>
            <a:off x="225280" y="1796716"/>
            <a:ext cx="2814698" cy="403617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marL="285750" marR="0" lvl="0" indent="-285750" algn="just" defTabSz="457200" rtl="0" eaLnBrk="0" fontAlgn="base" latinLnBrk="0" hangingPunct="0">
              <a:lnSpc>
                <a:spcPct val="100000"/>
              </a:lnSpc>
              <a:spcBef>
                <a:spcPct val="0"/>
              </a:spcBef>
              <a:spcAft>
                <a:spcPct val="0"/>
              </a:spcAft>
              <a:buClrTx/>
              <a:buSzTx/>
              <a:buFontTx/>
              <a:buChar char="-"/>
              <a:tabLst/>
              <a:defRPr/>
            </a:pPr>
            <a:r>
              <a:rPr kumimoji="0" lang="es-CL" sz="18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La US </a:t>
            </a:r>
            <a:r>
              <a:rPr kumimoji="0" lang="es-CL" sz="18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Corporation</a:t>
            </a:r>
            <a:r>
              <a:rPr kumimoji="0" lang="es-CL" sz="18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a:t>
            </a:r>
            <a:r>
              <a:rPr kumimoji="0" lang="es-CL" sz="1800" b="1" i="0" u="sng"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sí puede obtener el certificado de residencia tributaria en EE.UU.,</a:t>
            </a:r>
            <a:r>
              <a:rPr kumimoji="0" lang="es-CL" sz="1800" b="1"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a:t>
            </a:r>
            <a:r>
              <a:rPr kumimoji="0" lang="es-CL" sz="18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en consecuencia, calificaría para los beneficios del tratado entre EE.UU. y UK. </a:t>
            </a:r>
          </a:p>
          <a:p>
            <a:pPr marL="285750" marR="0" lvl="0" indent="-285750" algn="just" defTabSz="457200" rtl="0" eaLnBrk="0" fontAlgn="base" latinLnBrk="0" hangingPunct="0">
              <a:lnSpc>
                <a:spcPct val="100000"/>
              </a:lnSpc>
              <a:spcBef>
                <a:spcPct val="0"/>
              </a:spcBef>
              <a:spcAft>
                <a:spcPct val="0"/>
              </a:spcAft>
              <a:buClrTx/>
              <a:buSzTx/>
              <a:buFontTx/>
              <a:buChar char="-"/>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a:p>
            <a:pPr marL="285750" marR="0" lvl="0" indent="-285750" algn="just" defTabSz="457200" rtl="0" eaLnBrk="0" fontAlgn="base" latinLnBrk="0" hangingPunct="0">
              <a:lnSpc>
                <a:spcPct val="100000"/>
              </a:lnSpc>
              <a:spcBef>
                <a:spcPct val="0"/>
              </a:spcBef>
              <a:spcAft>
                <a:spcPct val="0"/>
              </a:spcAft>
              <a:buClrTx/>
              <a:buSzTx/>
              <a:buFontTx/>
              <a:buChar char="-"/>
              <a:tabLst/>
              <a:defRPr/>
            </a:pPr>
            <a:r>
              <a:rPr kumimoji="0" lang="es-CL" sz="1800" b="1" i="0" u="sng"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Sin perjuicio</a:t>
            </a:r>
            <a:r>
              <a:rPr kumimoji="0" lang="es-CL" sz="18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de limitaciones a los beneficios (LOB) que puedan existir, “</a:t>
            </a:r>
            <a:r>
              <a:rPr kumimoji="0" lang="es-CL" sz="18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treaty</a:t>
            </a:r>
            <a:r>
              <a:rPr kumimoji="0" lang="es-CL" sz="18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shopping”. </a:t>
            </a:r>
          </a:p>
        </p:txBody>
      </p:sp>
      <p:sp>
        <p:nvSpPr>
          <p:cNvPr id="3" name="Arrow: Curved Left 2">
            <a:extLst>
              <a:ext uri="{FF2B5EF4-FFF2-40B4-BE49-F238E27FC236}">
                <a16:creationId xmlns:a16="http://schemas.microsoft.com/office/drawing/2014/main" id="{995D8EFB-D8F2-FF95-01CE-16192DC246B6}"/>
              </a:ext>
            </a:extLst>
          </p:cNvPr>
          <p:cNvSpPr/>
          <p:nvPr/>
        </p:nvSpPr>
        <p:spPr>
          <a:xfrm flipV="1">
            <a:off x="5437013" y="2402639"/>
            <a:ext cx="390655" cy="1275347"/>
          </a:xfrm>
          <a:prstGeom prst="curvedLeftArrow">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10139860"/>
      </p:ext>
    </p:extLst>
  </p:cSld>
  <p:clrMapOvr>
    <a:masterClrMapping/>
  </p:clrMapOvr>
  <p:transition spd="slow">
    <p:cov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61463-5018-605E-D1E9-09E3F18E7CA5}"/>
              </a:ext>
            </a:extLst>
          </p:cNvPr>
          <p:cNvSpPr>
            <a:spLocks noGrp="1"/>
          </p:cNvSpPr>
          <p:nvPr>
            <p:ph type="title"/>
          </p:nvPr>
        </p:nvSpPr>
        <p:spPr/>
        <p:txBody>
          <a:bodyPr/>
          <a:lstStyle/>
          <a:p>
            <a:r>
              <a:rPr lang="es-ES" sz="3200" b="1" dirty="0"/>
              <a:t>RESIDENTE TRIBUTARIO EN EE.UU. </a:t>
            </a:r>
            <a:br>
              <a:rPr lang="es-ES" sz="3200" b="1" dirty="0"/>
            </a:br>
            <a:r>
              <a:rPr lang="es-ES" sz="3200" b="1" dirty="0"/>
              <a:t>PARA EFECTOS DE CONVENIO </a:t>
            </a:r>
            <a:endParaRPr lang="en-US" sz="3200" b="1" dirty="0"/>
          </a:p>
        </p:txBody>
      </p:sp>
      <p:sp>
        <p:nvSpPr>
          <p:cNvPr id="5" name="Slide Number Placeholder 4">
            <a:extLst>
              <a:ext uri="{FF2B5EF4-FFF2-40B4-BE49-F238E27FC236}">
                <a16:creationId xmlns:a16="http://schemas.microsoft.com/office/drawing/2014/main" id="{D74562E3-1808-F92D-5270-2833ACFB8187}"/>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41</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cxnSp>
        <p:nvCxnSpPr>
          <p:cNvPr id="7" name="Straight Connector 6">
            <a:extLst>
              <a:ext uri="{FF2B5EF4-FFF2-40B4-BE49-F238E27FC236}">
                <a16:creationId xmlns:a16="http://schemas.microsoft.com/office/drawing/2014/main" id="{7114EAAE-45A1-57AF-A554-360DABE349BF}"/>
              </a:ext>
            </a:extLst>
          </p:cNvPr>
          <p:cNvCxnSpPr>
            <a:cxnSpLocks/>
          </p:cNvCxnSpPr>
          <p:nvPr/>
        </p:nvCxnSpPr>
        <p:spPr>
          <a:xfrm>
            <a:off x="3334850" y="2871537"/>
            <a:ext cx="502254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84098180-6F01-E3BB-1B53-1037FE2F184E}"/>
              </a:ext>
            </a:extLst>
          </p:cNvPr>
          <p:cNvCxnSpPr>
            <a:cxnSpLocks/>
            <a:stCxn id="17" idx="2"/>
          </p:cNvCxnSpPr>
          <p:nvPr/>
        </p:nvCxnSpPr>
        <p:spPr>
          <a:xfrm>
            <a:off x="3960492" y="2294481"/>
            <a:ext cx="1155531" cy="121072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2" name="Rectangle 11">
            <a:extLst>
              <a:ext uri="{FF2B5EF4-FFF2-40B4-BE49-F238E27FC236}">
                <a16:creationId xmlns:a16="http://schemas.microsoft.com/office/drawing/2014/main" id="{EFB42608-9EE5-59BB-DAB6-13C22C526BAC}"/>
              </a:ext>
            </a:extLst>
          </p:cNvPr>
          <p:cNvSpPr/>
          <p:nvPr/>
        </p:nvSpPr>
        <p:spPr>
          <a:xfrm>
            <a:off x="4348007" y="3531435"/>
            <a:ext cx="1536032" cy="476919"/>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US </a:t>
            </a:r>
            <a:r>
              <a:rPr kumimoji="0" lang="es-CL" sz="1200" b="0" i="0" u="none" strike="noStrike" kern="1200" cap="none" spc="0" normalizeH="0" baseline="0" noProof="0" dirty="0" err="1">
                <a:ln>
                  <a:noFill/>
                </a:ln>
                <a:solidFill>
                  <a:prstClr val="black"/>
                </a:solidFill>
                <a:effectLst/>
                <a:uLnTx/>
                <a:uFillTx/>
                <a:latin typeface="Calibri"/>
                <a:ea typeface="+mn-ea"/>
                <a:cs typeface="+mn-cs"/>
              </a:rPr>
              <a:t>Partnership</a:t>
            </a:r>
            <a:r>
              <a:rPr kumimoji="0" lang="es-CL" sz="12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(Multi-</a:t>
            </a:r>
            <a:r>
              <a:rPr kumimoji="0" lang="es-CL" sz="1200" b="0" i="0" u="none" strike="noStrike" kern="1200" cap="none" spc="0" normalizeH="0" baseline="0" noProof="0" dirty="0" err="1">
                <a:ln>
                  <a:noFill/>
                </a:ln>
                <a:solidFill>
                  <a:prstClr val="black"/>
                </a:solidFill>
                <a:effectLst/>
                <a:uLnTx/>
                <a:uFillTx/>
                <a:latin typeface="Calibri"/>
                <a:ea typeface="+mn-ea"/>
                <a:cs typeface="+mn-cs"/>
              </a:rPr>
              <a:t>Member</a:t>
            </a:r>
            <a:r>
              <a:rPr kumimoji="0" lang="es-CL" sz="1200" b="0" i="0" u="none" strike="noStrike" kern="1200" cap="none" spc="0" normalizeH="0" baseline="0" noProof="0" dirty="0">
                <a:ln>
                  <a:noFill/>
                </a:ln>
                <a:solidFill>
                  <a:prstClr val="black"/>
                </a:solidFill>
                <a:effectLst/>
                <a:uLnTx/>
                <a:uFillTx/>
                <a:latin typeface="Calibri"/>
                <a:ea typeface="+mn-ea"/>
                <a:cs typeface="+mn-cs"/>
              </a:rPr>
              <a:t> LLC)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14" name="Straight Connector 13">
            <a:extLst>
              <a:ext uri="{FF2B5EF4-FFF2-40B4-BE49-F238E27FC236}">
                <a16:creationId xmlns:a16="http://schemas.microsoft.com/office/drawing/2014/main" id="{099B3553-FC2B-7C5B-4D78-CE2B1664F693}"/>
              </a:ext>
            </a:extLst>
          </p:cNvPr>
          <p:cNvCxnSpPr>
            <a:cxnSpLocks/>
          </p:cNvCxnSpPr>
          <p:nvPr/>
        </p:nvCxnSpPr>
        <p:spPr>
          <a:xfrm>
            <a:off x="3334850" y="4403558"/>
            <a:ext cx="502254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E8AB9A9A-F960-AD62-C026-964D2CA5C006}"/>
              </a:ext>
            </a:extLst>
          </p:cNvPr>
          <p:cNvCxnSpPr>
            <a:cxnSpLocks/>
          </p:cNvCxnSpPr>
          <p:nvPr/>
        </p:nvCxnSpPr>
        <p:spPr>
          <a:xfrm>
            <a:off x="5116023" y="4008354"/>
            <a:ext cx="0" cy="89835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1026" name="Picture 2" descr="Bandera de los Estados Unidos">
            <a:extLst>
              <a:ext uri="{FF2B5EF4-FFF2-40B4-BE49-F238E27FC236}">
                <a16:creationId xmlns:a16="http://schemas.microsoft.com/office/drawing/2014/main" id="{22B32E3B-C3A0-0D45-C53A-49574AB5FF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3992" y="3429000"/>
            <a:ext cx="622631" cy="326881"/>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33550F97-6CAC-C8FA-BA1F-D500FFCD949C}"/>
              </a:ext>
            </a:extLst>
          </p:cNvPr>
          <p:cNvSpPr/>
          <p:nvPr/>
        </p:nvSpPr>
        <p:spPr>
          <a:xfrm>
            <a:off x="3334850" y="1993585"/>
            <a:ext cx="1251284" cy="30089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Sociedad Chilena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Rectangle 17">
            <a:extLst>
              <a:ext uri="{FF2B5EF4-FFF2-40B4-BE49-F238E27FC236}">
                <a16:creationId xmlns:a16="http://schemas.microsoft.com/office/drawing/2014/main" id="{53E1953A-C2CD-FBEF-C01B-CC5F7974748D}"/>
              </a:ext>
            </a:extLst>
          </p:cNvPr>
          <p:cNvSpPr/>
          <p:nvPr/>
        </p:nvSpPr>
        <p:spPr>
          <a:xfrm>
            <a:off x="4348007" y="4906712"/>
            <a:ext cx="1536032" cy="4769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s-CL" sz="1200" b="0" i="0" u="none" strike="noStrike" kern="1200" cap="none" spc="0" normalizeH="0" baseline="0" noProof="0" dirty="0">
                <a:ln>
                  <a:noFill/>
                </a:ln>
                <a:solidFill>
                  <a:prstClr val="black"/>
                </a:solidFill>
                <a:effectLst/>
                <a:uLnTx/>
                <a:uFillTx/>
                <a:latin typeface="Calibri"/>
                <a:ea typeface="+mn-ea"/>
                <a:cs typeface="+mn-cs"/>
              </a:rPr>
              <a:t>Sociedad UK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1032" name="Picture 8" descr="Bandera de Chile">
            <a:extLst>
              <a:ext uri="{FF2B5EF4-FFF2-40B4-BE49-F238E27FC236}">
                <a16:creationId xmlns:a16="http://schemas.microsoft.com/office/drawing/2014/main" id="{DB428DE6-0064-A9EF-F9C7-FFC3527BA0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0143" y="1989305"/>
            <a:ext cx="622631" cy="32688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Bandera del Reino Unido">
            <a:extLst>
              <a:ext uri="{FF2B5EF4-FFF2-40B4-BE49-F238E27FC236}">
                <a16:creationId xmlns:a16="http://schemas.microsoft.com/office/drawing/2014/main" id="{C41A6F6E-E20C-21FC-987C-6F6F5BC85B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33992" y="4902450"/>
            <a:ext cx="622630" cy="326942"/>
          </a:xfrm>
          <a:prstGeom prst="rect">
            <a:avLst/>
          </a:prstGeom>
          <a:noFill/>
          <a:extLst>
            <a:ext uri="{909E8E84-426E-40DD-AFC4-6F175D3DCCD1}">
              <a14:hiddenFill xmlns:a14="http://schemas.microsoft.com/office/drawing/2010/main">
                <a:solidFill>
                  <a:srgbClr val="FFFFFF"/>
                </a:solidFill>
              </a14:hiddenFill>
            </a:ext>
          </a:extLst>
        </p:spPr>
      </p:pic>
      <p:sp>
        <p:nvSpPr>
          <p:cNvPr id="21" name="Arrow: Curved Left 20">
            <a:extLst>
              <a:ext uri="{FF2B5EF4-FFF2-40B4-BE49-F238E27FC236}">
                <a16:creationId xmlns:a16="http://schemas.microsoft.com/office/drawing/2014/main" id="{4B732424-0C94-3C3B-5999-8319BE5857BA}"/>
              </a:ext>
            </a:extLst>
          </p:cNvPr>
          <p:cNvSpPr/>
          <p:nvPr/>
        </p:nvSpPr>
        <p:spPr>
          <a:xfrm flipH="1" flipV="1">
            <a:off x="3937253" y="3853784"/>
            <a:ext cx="303794" cy="1275347"/>
          </a:xfrm>
          <a:prstGeom prst="curvedLeftArrow">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4" name="Graphic 3" descr="Group of men outline">
            <a:extLst>
              <a:ext uri="{FF2B5EF4-FFF2-40B4-BE49-F238E27FC236}">
                <a16:creationId xmlns:a16="http://schemas.microsoft.com/office/drawing/2014/main" id="{D79132FB-052B-7C98-1308-35E2FA650AA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006225" y="1812842"/>
            <a:ext cx="622631" cy="622631"/>
          </a:xfrm>
          <a:prstGeom prst="rect">
            <a:avLst/>
          </a:prstGeom>
        </p:spPr>
      </p:pic>
      <p:pic>
        <p:nvPicPr>
          <p:cNvPr id="6" name="Picture 2" descr="Bandera de los Estados Unidos">
            <a:extLst>
              <a:ext uri="{FF2B5EF4-FFF2-40B4-BE49-F238E27FC236}">
                <a16:creationId xmlns:a16="http://schemas.microsoft.com/office/drawing/2014/main" id="{9CD4FE2D-1E4C-E3D2-3152-4C13DF08A4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4785" y="2035588"/>
            <a:ext cx="622631" cy="32688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1355C70B-D804-F10C-33D2-08C150CADD39}"/>
              </a:ext>
            </a:extLst>
          </p:cNvPr>
          <p:cNvPicPr>
            <a:picLocks noChangeAspect="1"/>
          </p:cNvPicPr>
          <p:nvPr/>
        </p:nvPicPr>
        <p:blipFill>
          <a:blip r:embed="rId7"/>
          <a:stretch>
            <a:fillRect/>
          </a:stretch>
        </p:blipFill>
        <p:spPr>
          <a:xfrm flipH="1">
            <a:off x="5021458" y="2360317"/>
            <a:ext cx="1397158" cy="1277231"/>
          </a:xfrm>
          <a:prstGeom prst="rect">
            <a:avLst/>
          </a:prstGeom>
        </p:spPr>
      </p:pic>
      <p:sp>
        <p:nvSpPr>
          <p:cNvPr id="13" name="Rectangle 12">
            <a:extLst>
              <a:ext uri="{FF2B5EF4-FFF2-40B4-BE49-F238E27FC236}">
                <a16:creationId xmlns:a16="http://schemas.microsoft.com/office/drawing/2014/main" id="{B0DB88B7-0448-A1AB-F442-4B8A318C83E4}"/>
              </a:ext>
            </a:extLst>
          </p:cNvPr>
          <p:cNvSpPr/>
          <p:nvPr/>
        </p:nvSpPr>
        <p:spPr>
          <a:xfrm>
            <a:off x="347365" y="1635426"/>
            <a:ext cx="2424001" cy="4240910"/>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just" defTabSz="457200" rtl="0" eaLnBrk="0" fontAlgn="base" latinLnBrk="0" hangingPunct="0">
              <a:lnSpc>
                <a:spcPct val="100000"/>
              </a:lnSpc>
              <a:spcBef>
                <a:spcPct val="0"/>
              </a:spcBef>
              <a:spcAft>
                <a:spcPct val="0"/>
              </a:spcAft>
              <a:buClrTx/>
              <a:buSzTx/>
              <a:buFontTx/>
              <a:buNone/>
              <a:tabLst/>
              <a:defRPr/>
            </a:pPr>
            <a:r>
              <a:rPr kumimoji="0" lang="es-CL" sz="16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La US </a:t>
            </a:r>
            <a:r>
              <a:rPr kumimoji="0" lang="es-CL" sz="16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Partnership</a:t>
            </a:r>
            <a:r>
              <a:rPr kumimoji="0" lang="es-CL" sz="16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en si misma no es residente tributario en EE.UU., para efectos de CDI. Lo es </a:t>
            </a:r>
            <a:r>
              <a:rPr lang="es-CL" sz="1600" dirty="0" err="1">
                <a:solidFill>
                  <a:prstClr val="black"/>
                </a:solidFill>
                <a:latin typeface="Calibri"/>
                <a:cs typeface="Times New Roman" panose="02020603050405020304" pitchFamily="18" charset="0"/>
              </a:rPr>
              <a:t>só</a:t>
            </a:r>
            <a:r>
              <a:rPr kumimoji="0" lang="es-CL" sz="16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lo respecto a US </a:t>
            </a:r>
            <a:r>
              <a:rPr kumimoji="0" lang="es-CL" sz="16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Partners</a:t>
            </a:r>
            <a:r>
              <a:rPr kumimoji="0" lang="es-CL" sz="16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a:t>
            </a:r>
          </a:p>
          <a:p>
            <a:pPr marL="0" marR="0" lvl="0" indent="0" algn="just" defTabSz="457200" rtl="0" eaLnBrk="0" fontAlgn="base" latinLnBrk="0" hangingPunct="0">
              <a:lnSpc>
                <a:spcPct val="100000"/>
              </a:lnSpc>
              <a:spcBef>
                <a:spcPct val="0"/>
              </a:spcBef>
              <a:spcAft>
                <a:spcPct val="0"/>
              </a:spcAft>
              <a:buClrTx/>
              <a:buSzTx/>
              <a:buFontTx/>
              <a:buNone/>
              <a:tabLst/>
              <a:defRPr/>
            </a:pPr>
            <a:endParaRPr kumimoji="0" lang="es-CL" sz="16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a:p>
            <a:pPr marL="0" marR="0" lvl="0" indent="0" algn="just" defTabSz="457200" rtl="0" eaLnBrk="0" fontAlgn="base" latinLnBrk="0" hangingPunct="0">
              <a:lnSpc>
                <a:spcPct val="100000"/>
              </a:lnSpc>
              <a:spcBef>
                <a:spcPct val="0"/>
              </a:spcBef>
              <a:spcAft>
                <a:spcPct val="0"/>
              </a:spcAft>
              <a:buClrTx/>
              <a:buSzTx/>
              <a:buFontTx/>
              <a:buNone/>
              <a:tabLst/>
              <a:defRPr/>
            </a:pPr>
            <a:r>
              <a:rPr kumimoji="0" lang="es-CL" sz="16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-En la práctica, el certificado de residencia tributaria que puede obtener la </a:t>
            </a:r>
            <a:r>
              <a:rPr kumimoji="0" lang="es-CL" sz="16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Partnership</a:t>
            </a:r>
            <a:r>
              <a:rPr kumimoji="0" lang="es-CL" sz="16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tiene una lista de los socios US </a:t>
            </a:r>
            <a:r>
              <a:rPr kumimoji="0" lang="es-CL" sz="1600" b="0" i="0" u="none" strike="noStrike" kern="1200" cap="none" spc="0" normalizeH="0" baseline="0" noProof="0" dirty="0" err="1">
                <a:ln>
                  <a:noFill/>
                </a:ln>
                <a:solidFill>
                  <a:prstClr val="black"/>
                </a:solidFill>
                <a:effectLst/>
                <a:uLnTx/>
                <a:uFillTx/>
                <a:latin typeface="Calibri"/>
                <a:ea typeface="+mn-ea"/>
                <a:cs typeface="Times New Roman" panose="02020603050405020304" pitchFamily="18" charset="0"/>
              </a:rPr>
              <a:t>Person</a:t>
            </a:r>
            <a:r>
              <a:rPr kumimoji="0" lang="es-CL" sz="16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rPr>
              <a:t> que califican efectivamente para el CDI.  </a:t>
            </a:r>
            <a:endParaRPr kumimoji="0" lang="en-US" sz="1600" b="0" i="0" u="none" strike="noStrike" kern="1200" cap="none" spc="0" normalizeH="0" baseline="0" noProof="0" dirty="0">
              <a:ln>
                <a:noFill/>
              </a:ln>
              <a:solidFill>
                <a:prstClr val="black"/>
              </a:solidFill>
              <a:effectLst/>
              <a:highlight>
                <a:srgbClr val="FFFF00"/>
              </a:highlight>
              <a:uLnTx/>
              <a:uFillTx/>
              <a:latin typeface="Calibri"/>
              <a:ea typeface="+mn-ea"/>
              <a:cs typeface="Times New Roman" panose="02020603050405020304" pitchFamily="18" charset="0"/>
            </a:endParaRPr>
          </a:p>
        </p:txBody>
      </p:sp>
    </p:spTree>
    <p:extLst>
      <p:ext uri="{BB962C8B-B14F-4D97-AF65-F5344CB8AC3E}">
        <p14:creationId xmlns:p14="http://schemas.microsoft.com/office/powerpoint/2010/main" val="90742585"/>
      </p:ext>
    </p:extLst>
  </p:cSld>
  <p:clrMapOvr>
    <a:masterClrMapping/>
  </p:clrMapOvr>
  <p:transition spd="slow">
    <p:cov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50AAC-E84D-CB1E-98BD-7EEF3764AA88}"/>
              </a:ext>
            </a:extLst>
          </p:cNvPr>
          <p:cNvSpPr>
            <a:spLocks noGrp="1"/>
          </p:cNvSpPr>
          <p:nvPr>
            <p:ph type="title"/>
          </p:nvPr>
        </p:nvSpPr>
        <p:spPr/>
        <p:txBody>
          <a:bodyPr/>
          <a:lstStyle/>
          <a:p>
            <a:r>
              <a:rPr lang="es-CL" sz="3200" b="1" dirty="0"/>
              <a:t>RESIDENTES TRIBUTARIOS CHILE</a:t>
            </a:r>
            <a:endParaRPr lang="en-US" sz="3200" b="1" dirty="0"/>
          </a:p>
        </p:txBody>
      </p:sp>
      <p:sp>
        <p:nvSpPr>
          <p:cNvPr id="5" name="Slide Number Placeholder 4">
            <a:extLst>
              <a:ext uri="{FF2B5EF4-FFF2-40B4-BE49-F238E27FC236}">
                <a16:creationId xmlns:a16="http://schemas.microsoft.com/office/drawing/2014/main" id="{A5DD2AB1-670D-5198-EF30-0624DEEE8FED}"/>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42</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pic>
        <p:nvPicPr>
          <p:cNvPr id="7" name="Picture 2">
            <a:extLst>
              <a:ext uri="{FF2B5EF4-FFF2-40B4-BE49-F238E27FC236}">
                <a16:creationId xmlns:a16="http://schemas.microsoft.com/office/drawing/2014/main" id="{AA9835F4-D6E6-D0AE-1255-D1B270082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7309" y="224168"/>
            <a:ext cx="979491" cy="651806"/>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2">
            <a:extLst>
              <a:ext uri="{FF2B5EF4-FFF2-40B4-BE49-F238E27FC236}">
                <a16:creationId xmlns:a16="http://schemas.microsoft.com/office/drawing/2014/main" id="{5AE4F269-B6D1-E4FE-A4AC-2F4FFD30D036}"/>
              </a:ext>
            </a:extLst>
          </p:cNvPr>
          <p:cNvSpPr>
            <a:spLocks noGrp="1"/>
          </p:cNvSpPr>
          <p:nvPr>
            <p:ph sz="half" idx="1"/>
          </p:nvPr>
        </p:nvSpPr>
        <p:spPr>
          <a:xfrm>
            <a:off x="457200" y="1230012"/>
            <a:ext cx="8229600" cy="4916885"/>
          </a:xfrm>
        </p:spPr>
        <p:txBody>
          <a:bodyPr/>
          <a:lstStyle/>
          <a:p>
            <a:pPr algn="just">
              <a:spcAft>
                <a:spcPts val="0"/>
              </a:spcAft>
            </a:pPr>
            <a:r>
              <a:rPr lang="es-MX" sz="2000" b="1" dirty="0"/>
              <a:t>DEFINICIÓN DE RESIDENCIA ART. 8(8) CT:</a:t>
            </a:r>
            <a:endParaRPr lang="es-MX" sz="2000" dirty="0"/>
          </a:p>
          <a:p>
            <a:pPr marL="0" indent="0" algn="just">
              <a:spcAft>
                <a:spcPts val="0"/>
              </a:spcAft>
              <a:buNone/>
            </a:pPr>
            <a:r>
              <a:rPr lang="es-MX" sz="2000" dirty="0"/>
              <a:t>Toda persona que permanezca en Chile, en forma ininterrumpida o no, por un período o períodos que en total excedan de 183 días, dentro de un lapso cualquiera de doce meses.</a:t>
            </a:r>
          </a:p>
          <a:p>
            <a:pPr algn="just">
              <a:spcAft>
                <a:spcPts val="0"/>
              </a:spcAft>
            </a:pPr>
            <a:endParaRPr lang="es-MX" sz="2000" dirty="0"/>
          </a:p>
          <a:p>
            <a:pPr marL="0" indent="0" algn="just">
              <a:spcAft>
                <a:spcPts val="0"/>
              </a:spcAft>
              <a:buNone/>
            </a:pPr>
            <a:endParaRPr lang="es-MX" sz="2000" dirty="0"/>
          </a:p>
        </p:txBody>
      </p:sp>
      <p:sp>
        <p:nvSpPr>
          <p:cNvPr id="13" name="Rectángulo: esquinas redondeadas 12">
            <a:extLst>
              <a:ext uri="{FF2B5EF4-FFF2-40B4-BE49-F238E27FC236}">
                <a16:creationId xmlns:a16="http://schemas.microsoft.com/office/drawing/2014/main" id="{3FF7C9B5-B5B0-E026-7013-6AA379C85617}"/>
              </a:ext>
            </a:extLst>
          </p:cNvPr>
          <p:cNvSpPr/>
          <p:nvPr/>
        </p:nvSpPr>
        <p:spPr>
          <a:xfrm>
            <a:off x="601988" y="3317853"/>
            <a:ext cx="1715543" cy="6849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ARTÍCULO 3 LIR</a:t>
            </a:r>
          </a:p>
        </p:txBody>
      </p:sp>
      <p:sp>
        <p:nvSpPr>
          <p:cNvPr id="14" name="Rectángulo: esquinas redondeadas 13">
            <a:extLst>
              <a:ext uri="{FF2B5EF4-FFF2-40B4-BE49-F238E27FC236}">
                <a16:creationId xmlns:a16="http://schemas.microsoft.com/office/drawing/2014/main" id="{E023E8D3-3706-726B-D9BA-A3FCE9A7569E}"/>
              </a:ext>
            </a:extLst>
          </p:cNvPr>
          <p:cNvSpPr/>
          <p:nvPr/>
        </p:nvSpPr>
        <p:spPr>
          <a:xfrm>
            <a:off x="3084484" y="2688689"/>
            <a:ext cx="2343198" cy="822746"/>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Personas residentes o domiciliadas en Chile</a:t>
            </a:r>
          </a:p>
        </p:txBody>
      </p:sp>
      <p:cxnSp>
        <p:nvCxnSpPr>
          <p:cNvPr id="16" name="Conector: angular 15">
            <a:extLst>
              <a:ext uri="{FF2B5EF4-FFF2-40B4-BE49-F238E27FC236}">
                <a16:creationId xmlns:a16="http://schemas.microsoft.com/office/drawing/2014/main" id="{A8C1E41C-A15E-54F9-D63F-5C3BD8979156}"/>
              </a:ext>
            </a:extLst>
          </p:cNvPr>
          <p:cNvCxnSpPr>
            <a:cxnSpLocks/>
            <a:stCxn id="13" idx="3"/>
            <a:endCxn id="14" idx="1"/>
          </p:cNvCxnSpPr>
          <p:nvPr/>
        </p:nvCxnSpPr>
        <p:spPr>
          <a:xfrm flipV="1">
            <a:off x="2317531" y="3100062"/>
            <a:ext cx="766953" cy="560241"/>
          </a:xfrm>
          <a:prstGeom prst="bentConnector3">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7" name="Conector: angular 16">
            <a:extLst>
              <a:ext uri="{FF2B5EF4-FFF2-40B4-BE49-F238E27FC236}">
                <a16:creationId xmlns:a16="http://schemas.microsoft.com/office/drawing/2014/main" id="{A0B82FF4-9C2C-CC93-4D9D-6C1D2F49FA2A}"/>
              </a:ext>
            </a:extLst>
          </p:cNvPr>
          <p:cNvCxnSpPr>
            <a:cxnSpLocks/>
            <a:stCxn id="13" idx="3"/>
            <a:endCxn id="21" idx="1"/>
          </p:cNvCxnSpPr>
          <p:nvPr/>
        </p:nvCxnSpPr>
        <p:spPr>
          <a:xfrm>
            <a:off x="2317531" y="3660303"/>
            <a:ext cx="766953" cy="439524"/>
          </a:xfrm>
          <a:prstGeom prst="bentConnector3">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21" name="Rectángulo: esquinas redondeadas 20">
            <a:extLst>
              <a:ext uri="{FF2B5EF4-FFF2-40B4-BE49-F238E27FC236}">
                <a16:creationId xmlns:a16="http://schemas.microsoft.com/office/drawing/2014/main" id="{9C41ADE9-83AA-E0C2-C07F-6097A28F16B5}"/>
              </a:ext>
            </a:extLst>
          </p:cNvPr>
          <p:cNvSpPr/>
          <p:nvPr/>
        </p:nvSpPr>
        <p:spPr>
          <a:xfrm>
            <a:off x="3084484" y="3688454"/>
            <a:ext cx="2343197" cy="822746"/>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Personas no residentes ni domiciliadas en Chile</a:t>
            </a:r>
          </a:p>
        </p:txBody>
      </p:sp>
      <p:sp>
        <p:nvSpPr>
          <p:cNvPr id="25" name="Rectángulo: esquinas redondeadas 24">
            <a:extLst>
              <a:ext uri="{FF2B5EF4-FFF2-40B4-BE49-F238E27FC236}">
                <a16:creationId xmlns:a16="http://schemas.microsoft.com/office/drawing/2014/main" id="{4EBF479E-94FA-62F0-86B6-71D46FA47839}"/>
              </a:ext>
            </a:extLst>
          </p:cNvPr>
          <p:cNvSpPr/>
          <p:nvPr/>
        </p:nvSpPr>
        <p:spPr>
          <a:xfrm>
            <a:off x="3084485" y="4660068"/>
            <a:ext cx="2343197" cy="822746"/>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Extranjero con domicilio o residencia en Chile</a:t>
            </a:r>
          </a:p>
        </p:txBody>
      </p:sp>
      <p:sp>
        <p:nvSpPr>
          <p:cNvPr id="27" name="Rectángulo: esquinas redondeadas 26">
            <a:extLst>
              <a:ext uri="{FF2B5EF4-FFF2-40B4-BE49-F238E27FC236}">
                <a16:creationId xmlns:a16="http://schemas.microsoft.com/office/drawing/2014/main" id="{0F766DA9-B885-D080-CB52-DBFC5E02182B}"/>
              </a:ext>
            </a:extLst>
          </p:cNvPr>
          <p:cNvSpPr/>
          <p:nvPr/>
        </p:nvSpPr>
        <p:spPr>
          <a:xfrm>
            <a:off x="5986555" y="2677091"/>
            <a:ext cx="2343198" cy="822746"/>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Tributación renta de fuente mundial</a:t>
            </a:r>
          </a:p>
        </p:txBody>
      </p:sp>
      <p:sp>
        <p:nvSpPr>
          <p:cNvPr id="29" name="Rectángulo: esquinas redondeadas 28">
            <a:extLst>
              <a:ext uri="{FF2B5EF4-FFF2-40B4-BE49-F238E27FC236}">
                <a16:creationId xmlns:a16="http://schemas.microsoft.com/office/drawing/2014/main" id="{D15B9CDF-A5B3-6A80-09D8-97B5BCCF4F00}"/>
              </a:ext>
            </a:extLst>
          </p:cNvPr>
          <p:cNvSpPr/>
          <p:nvPr/>
        </p:nvSpPr>
        <p:spPr>
          <a:xfrm>
            <a:off x="5986555" y="3694662"/>
            <a:ext cx="2343198" cy="822746"/>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Tributación renta de fuente chilena</a:t>
            </a:r>
          </a:p>
        </p:txBody>
      </p:sp>
      <p:sp>
        <p:nvSpPr>
          <p:cNvPr id="30" name="Rectángulo: esquinas redondeadas 29">
            <a:extLst>
              <a:ext uri="{FF2B5EF4-FFF2-40B4-BE49-F238E27FC236}">
                <a16:creationId xmlns:a16="http://schemas.microsoft.com/office/drawing/2014/main" id="{B49F2BB7-FD02-46A1-F875-3B951CD6BB56}"/>
              </a:ext>
            </a:extLst>
          </p:cNvPr>
          <p:cNvSpPr/>
          <p:nvPr/>
        </p:nvSpPr>
        <p:spPr>
          <a:xfrm>
            <a:off x="5986555" y="4660068"/>
            <a:ext cx="2343198" cy="822746"/>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Tributación renta de fuente chilena por </a:t>
            </a:r>
            <a:r>
              <a:rPr lang="es-CL" u="sng" dirty="0">
                <a:ln w="0"/>
                <a:solidFill>
                  <a:schemeClr val="tx1"/>
                </a:solidFill>
                <a:effectLst>
                  <a:outerShdw blurRad="38100" dist="19050" dir="2700000" algn="tl" rotWithShape="0">
                    <a:schemeClr val="dk1">
                      <a:alpha val="40000"/>
                    </a:schemeClr>
                  </a:outerShdw>
                </a:effectLst>
              </a:rPr>
              <a:t>primeros 3 años</a:t>
            </a:r>
          </a:p>
        </p:txBody>
      </p:sp>
      <p:cxnSp>
        <p:nvCxnSpPr>
          <p:cNvPr id="32" name="Conector recto de flecha 31">
            <a:extLst>
              <a:ext uri="{FF2B5EF4-FFF2-40B4-BE49-F238E27FC236}">
                <a16:creationId xmlns:a16="http://schemas.microsoft.com/office/drawing/2014/main" id="{C5F0BF98-EDAF-4AF8-E362-641A9AFC441C}"/>
              </a:ext>
            </a:extLst>
          </p:cNvPr>
          <p:cNvCxnSpPr>
            <a:cxnSpLocks/>
            <a:stCxn id="14" idx="3"/>
            <a:endCxn id="27" idx="1"/>
          </p:cNvCxnSpPr>
          <p:nvPr/>
        </p:nvCxnSpPr>
        <p:spPr>
          <a:xfrm flipV="1">
            <a:off x="5427682" y="3088464"/>
            <a:ext cx="558873" cy="11598"/>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36" name="Conector recto de flecha 35">
            <a:extLst>
              <a:ext uri="{FF2B5EF4-FFF2-40B4-BE49-F238E27FC236}">
                <a16:creationId xmlns:a16="http://schemas.microsoft.com/office/drawing/2014/main" id="{73FF1CE1-5312-C5A2-9641-95D70FAAB749}"/>
              </a:ext>
            </a:extLst>
          </p:cNvPr>
          <p:cNvCxnSpPr>
            <a:cxnSpLocks/>
            <a:stCxn id="21" idx="3"/>
            <a:endCxn id="29" idx="1"/>
          </p:cNvCxnSpPr>
          <p:nvPr/>
        </p:nvCxnSpPr>
        <p:spPr>
          <a:xfrm>
            <a:off x="5427681" y="4099827"/>
            <a:ext cx="558874" cy="6208"/>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37" name="Conector recto de flecha 36">
            <a:extLst>
              <a:ext uri="{FF2B5EF4-FFF2-40B4-BE49-F238E27FC236}">
                <a16:creationId xmlns:a16="http://schemas.microsoft.com/office/drawing/2014/main" id="{9ADD9C50-4527-BE61-D5D6-3B5673861352}"/>
              </a:ext>
            </a:extLst>
          </p:cNvPr>
          <p:cNvCxnSpPr>
            <a:cxnSpLocks/>
            <a:stCxn id="25" idx="3"/>
            <a:endCxn id="30" idx="1"/>
          </p:cNvCxnSpPr>
          <p:nvPr/>
        </p:nvCxnSpPr>
        <p:spPr>
          <a:xfrm>
            <a:off x="5427682" y="5071441"/>
            <a:ext cx="558873" cy="0"/>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1" name="Conector: angular 50">
            <a:extLst>
              <a:ext uri="{FF2B5EF4-FFF2-40B4-BE49-F238E27FC236}">
                <a16:creationId xmlns:a16="http://schemas.microsoft.com/office/drawing/2014/main" id="{BFE92548-824D-71BA-C49E-DC9652FE7426}"/>
              </a:ext>
            </a:extLst>
          </p:cNvPr>
          <p:cNvCxnSpPr>
            <a:cxnSpLocks/>
            <a:stCxn id="13" idx="2"/>
            <a:endCxn id="25" idx="1"/>
          </p:cNvCxnSpPr>
          <p:nvPr/>
        </p:nvCxnSpPr>
        <p:spPr>
          <a:xfrm rot="16200000" flipH="1">
            <a:off x="1737778" y="3724734"/>
            <a:ext cx="1068688" cy="1624725"/>
          </a:xfrm>
          <a:prstGeom prst="bentConnector2">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81609527"/>
      </p:ext>
    </p:extLst>
  </p:cSld>
  <p:clrMapOvr>
    <a:masterClrMapping/>
  </p:clrMapOvr>
  <p:transition spd="slow">
    <p:cov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50AAC-E84D-CB1E-98BD-7EEF3764AA88}"/>
              </a:ext>
            </a:extLst>
          </p:cNvPr>
          <p:cNvSpPr>
            <a:spLocks noGrp="1"/>
          </p:cNvSpPr>
          <p:nvPr>
            <p:ph type="title"/>
          </p:nvPr>
        </p:nvSpPr>
        <p:spPr/>
        <p:txBody>
          <a:bodyPr/>
          <a:lstStyle/>
          <a:p>
            <a:r>
              <a:rPr lang="es-CL" sz="3200" b="1" dirty="0"/>
              <a:t>RESIDENTES TRIBUTARIOS CHILE</a:t>
            </a:r>
            <a:endParaRPr lang="en-US" sz="3200" b="1" dirty="0"/>
          </a:p>
        </p:txBody>
      </p:sp>
      <p:sp>
        <p:nvSpPr>
          <p:cNvPr id="5" name="Slide Number Placeholder 4">
            <a:extLst>
              <a:ext uri="{FF2B5EF4-FFF2-40B4-BE49-F238E27FC236}">
                <a16:creationId xmlns:a16="http://schemas.microsoft.com/office/drawing/2014/main" id="{A5DD2AB1-670D-5198-EF30-0624DEEE8FED}"/>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43</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pic>
        <p:nvPicPr>
          <p:cNvPr id="7" name="Picture 2">
            <a:extLst>
              <a:ext uri="{FF2B5EF4-FFF2-40B4-BE49-F238E27FC236}">
                <a16:creationId xmlns:a16="http://schemas.microsoft.com/office/drawing/2014/main" id="{AA9835F4-D6E6-D0AE-1255-D1B270082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7309" y="224168"/>
            <a:ext cx="979491" cy="651806"/>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2">
            <a:extLst>
              <a:ext uri="{FF2B5EF4-FFF2-40B4-BE49-F238E27FC236}">
                <a16:creationId xmlns:a16="http://schemas.microsoft.com/office/drawing/2014/main" id="{5AE4F269-B6D1-E4FE-A4AC-2F4FFD30D036}"/>
              </a:ext>
            </a:extLst>
          </p:cNvPr>
          <p:cNvSpPr>
            <a:spLocks noGrp="1"/>
          </p:cNvSpPr>
          <p:nvPr>
            <p:ph sz="half" idx="1"/>
          </p:nvPr>
        </p:nvSpPr>
        <p:spPr>
          <a:xfrm>
            <a:off x="457200" y="1230012"/>
            <a:ext cx="8229600" cy="4916885"/>
          </a:xfrm>
        </p:spPr>
        <p:txBody>
          <a:bodyPr/>
          <a:lstStyle/>
          <a:p>
            <a:pPr algn="just">
              <a:spcAft>
                <a:spcPts val="0"/>
              </a:spcAft>
            </a:pPr>
            <a:r>
              <a:rPr lang="es-MX" sz="2000" b="1" dirty="0"/>
              <a:t>CONCEPTO DE DOMICILIO (ART. 59 CC).</a:t>
            </a:r>
            <a:endParaRPr lang="es-MX" sz="2000" dirty="0"/>
          </a:p>
          <a:p>
            <a:pPr algn="just">
              <a:spcAft>
                <a:spcPts val="0"/>
              </a:spcAft>
            </a:pPr>
            <a:endParaRPr lang="es-MX" sz="2000" dirty="0"/>
          </a:p>
          <a:p>
            <a:pPr algn="just">
              <a:spcAft>
                <a:spcPts val="0"/>
              </a:spcAft>
            </a:pPr>
            <a:endParaRPr lang="es-MX" sz="2000" dirty="0"/>
          </a:p>
          <a:p>
            <a:pPr algn="just">
              <a:spcAft>
                <a:spcPts val="0"/>
              </a:spcAft>
            </a:pPr>
            <a:endParaRPr lang="es-MX" sz="2000" dirty="0"/>
          </a:p>
          <a:p>
            <a:pPr algn="just">
              <a:spcAft>
                <a:spcPts val="0"/>
              </a:spcAft>
            </a:pPr>
            <a:endParaRPr lang="es-MX" sz="2000" dirty="0"/>
          </a:p>
          <a:p>
            <a:pPr algn="just">
              <a:spcAft>
                <a:spcPts val="0"/>
              </a:spcAft>
            </a:pPr>
            <a:endParaRPr lang="es-MX" sz="2000" dirty="0"/>
          </a:p>
          <a:p>
            <a:pPr algn="just">
              <a:spcAft>
                <a:spcPts val="0"/>
              </a:spcAft>
            </a:pPr>
            <a:endParaRPr lang="es-MX" sz="2000" dirty="0"/>
          </a:p>
          <a:p>
            <a:pPr marL="0" indent="0" algn="just">
              <a:spcAft>
                <a:spcPts val="0"/>
              </a:spcAft>
              <a:buNone/>
            </a:pPr>
            <a:endParaRPr lang="es-MX" sz="2000" dirty="0"/>
          </a:p>
          <a:p>
            <a:pPr marL="0" indent="0" algn="just">
              <a:spcAft>
                <a:spcPts val="0"/>
              </a:spcAft>
              <a:buNone/>
            </a:pPr>
            <a:endParaRPr lang="es-MX" sz="2000" dirty="0"/>
          </a:p>
          <a:p>
            <a:pPr algn="just">
              <a:spcAft>
                <a:spcPts val="0"/>
              </a:spcAft>
            </a:pPr>
            <a:r>
              <a:rPr lang="es-MX" sz="2000" b="1" dirty="0"/>
              <a:t>PÉRDIDA DE DOMICILO (ART. 4 LIR).</a:t>
            </a:r>
          </a:p>
          <a:p>
            <a:pPr algn="just">
              <a:spcAft>
                <a:spcPts val="0"/>
              </a:spcAft>
              <a:buFontTx/>
              <a:buChar char="-"/>
            </a:pPr>
            <a:r>
              <a:rPr lang="es-MX" sz="2000" dirty="0"/>
              <a:t>La ausencia o falta de residencia en el país no es causal que determine la pérdida de domicilio en Chile si la persona conserva, en forma directa o indirecta, el asiento principal de sus negocios en Chile.</a:t>
            </a:r>
          </a:p>
          <a:p>
            <a:pPr algn="just">
              <a:spcAft>
                <a:spcPts val="0"/>
              </a:spcAft>
              <a:buFontTx/>
              <a:buChar char="-"/>
            </a:pPr>
            <a:endParaRPr lang="es-MX" sz="2000" dirty="0"/>
          </a:p>
          <a:p>
            <a:pPr marL="0" indent="0" algn="just">
              <a:spcAft>
                <a:spcPts val="0"/>
              </a:spcAft>
              <a:buNone/>
            </a:pPr>
            <a:endParaRPr lang="es-MX" sz="2000" dirty="0"/>
          </a:p>
        </p:txBody>
      </p:sp>
      <p:sp>
        <p:nvSpPr>
          <p:cNvPr id="13" name="Rectángulo: esquinas redondeadas 12">
            <a:extLst>
              <a:ext uri="{FF2B5EF4-FFF2-40B4-BE49-F238E27FC236}">
                <a16:creationId xmlns:a16="http://schemas.microsoft.com/office/drawing/2014/main" id="{3FF7C9B5-B5B0-E026-7013-6AA379C85617}"/>
              </a:ext>
            </a:extLst>
          </p:cNvPr>
          <p:cNvSpPr/>
          <p:nvPr/>
        </p:nvSpPr>
        <p:spPr>
          <a:xfrm>
            <a:off x="405257" y="2555991"/>
            <a:ext cx="1991637" cy="900327"/>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DOMICILIO PERSONAS NATURALES</a:t>
            </a:r>
          </a:p>
        </p:txBody>
      </p:sp>
      <p:sp>
        <p:nvSpPr>
          <p:cNvPr id="14" name="Rectángulo: esquinas redondeadas 13">
            <a:extLst>
              <a:ext uri="{FF2B5EF4-FFF2-40B4-BE49-F238E27FC236}">
                <a16:creationId xmlns:a16="http://schemas.microsoft.com/office/drawing/2014/main" id="{E023E8D3-3706-726B-D9BA-A3FCE9A7569E}"/>
              </a:ext>
            </a:extLst>
          </p:cNvPr>
          <p:cNvSpPr/>
          <p:nvPr/>
        </p:nvSpPr>
        <p:spPr>
          <a:xfrm>
            <a:off x="3157446" y="1916185"/>
            <a:ext cx="1850660" cy="822746"/>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ELEMENTO OBJETIVO</a:t>
            </a:r>
          </a:p>
        </p:txBody>
      </p:sp>
      <p:cxnSp>
        <p:nvCxnSpPr>
          <p:cNvPr id="16" name="Conector: angular 15">
            <a:extLst>
              <a:ext uri="{FF2B5EF4-FFF2-40B4-BE49-F238E27FC236}">
                <a16:creationId xmlns:a16="http://schemas.microsoft.com/office/drawing/2014/main" id="{A8C1E41C-A15E-54F9-D63F-5C3BD8979156}"/>
              </a:ext>
            </a:extLst>
          </p:cNvPr>
          <p:cNvCxnSpPr>
            <a:cxnSpLocks/>
            <a:stCxn id="13" idx="3"/>
            <a:endCxn id="14" idx="1"/>
          </p:cNvCxnSpPr>
          <p:nvPr/>
        </p:nvCxnSpPr>
        <p:spPr>
          <a:xfrm flipV="1">
            <a:off x="2396894" y="2327558"/>
            <a:ext cx="760552" cy="678597"/>
          </a:xfrm>
          <a:prstGeom prst="bentConnector3">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7" name="Conector: angular 16">
            <a:extLst>
              <a:ext uri="{FF2B5EF4-FFF2-40B4-BE49-F238E27FC236}">
                <a16:creationId xmlns:a16="http://schemas.microsoft.com/office/drawing/2014/main" id="{A0B82FF4-9C2C-CC93-4D9D-6C1D2F49FA2A}"/>
              </a:ext>
            </a:extLst>
          </p:cNvPr>
          <p:cNvCxnSpPr>
            <a:cxnSpLocks/>
            <a:stCxn id="13" idx="3"/>
            <a:endCxn id="15" idx="1"/>
          </p:cNvCxnSpPr>
          <p:nvPr/>
        </p:nvCxnSpPr>
        <p:spPr>
          <a:xfrm>
            <a:off x="2396894" y="3006155"/>
            <a:ext cx="760553" cy="468219"/>
          </a:xfrm>
          <a:prstGeom prst="bentConnector3">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27" name="Rectángulo: esquinas redondeadas 26">
            <a:extLst>
              <a:ext uri="{FF2B5EF4-FFF2-40B4-BE49-F238E27FC236}">
                <a16:creationId xmlns:a16="http://schemas.microsoft.com/office/drawing/2014/main" id="{0F766DA9-B885-D080-CB52-DBFC5E02182B}"/>
              </a:ext>
            </a:extLst>
          </p:cNvPr>
          <p:cNvSpPr/>
          <p:nvPr/>
        </p:nvSpPr>
        <p:spPr>
          <a:xfrm>
            <a:off x="5669724" y="1859339"/>
            <a:ext cx="2760487" cy="936438"/>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Permanencia en un lugar determinado dentro del territorio nacional</a:t>
            </a:r>
          </a:p>
        </p:txBody>
      </p:sp>
      <p:cxnSp>
        <p:nvCxnSpPr>
          <p:cNvPr id="32" name="Conector recto de flecha 31">
            <a:extLst>
              <a:ext uri="{FF2B5EF4-FFF2-40B4-BE49-F238E27FC236}">
                <a16:creationId xmlns:a16="http://schemas.microsoft.com/office/drawing/2014/main" id="{C5F0BF98-EDAF-4AF8-E362-641A9AFC441C}"/>
              </a:ext>
            </a:extLst>
          </p:cNvPr>
          <p:cNvCxnSpPr>
            <a:cxnSpLocks/>
            <a:stCxn id="14" idx="3"/>
            <a:endCxn id="27" idx="1"/>
          </p:cNvCxnSpPr>
          <p:nvPr/>
        </p:nvCxnSpPr>
        <p:spPr>
          <a:xfrm>
            <a:off x="5008106" y="2327558"/>
            <a:ext cx="661618" cy="0"/>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36" name="Conector recto de flecha 35">
            <a:extLst>
              <a:ext uri="{FF2B5EF4-FFF2-40B4-BE49-F238E27FC236}">
                <a16:creationId xmlns:a16="http://schemas.microsoft.com/office/drawing/2014/main" id="{73FF1CE1-5312-C5A2-9641-95D70FAAB749}"/>
              </a:ext>
            </a:extLst>
          </p:cNvPr>
          <p:cNvCxnSpPr>
            <a:cxnSpLocks/>
            <a:stCxn id="15" idx="3"/>
            <a:endCxn id="33" idx="1"/>
          </p:cNvCxnSpPr>
          <p:nvPr/>
        </p:nvCxnSpPr>
        <p:spPr>
          <a:xfrm>
            <a:off x="5008107" y="3474374"/>
            <a:ext cx="661616" cy="0"/>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5" name="Rectángulo: esquinas redondeadas 14">
            <a:extLst>
              <a:ext uri="{FF2B5EF4-FFF2-40B4-BE49-F238E27FC236}">
                <a16:creationId xmlns:a16="http://schemas.microsoft.com/office/drawing/2014/main" id="{4AD26CAA-0698-EF8C-49A3-830AE6E8736E}"/>
              </a:ext>
            </a:extLst>
          </p:cNvPr>
          <p:cNvSpPr/>
          <p:nvPr/>
        </p:nvSpPr>
        <p:spPr>
          <a:xfrm>
            <a:off x="3157447" y="3066118"/>
            <a:ext cx="1850660" cy="816511"/>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ELEMENTO SUBJETIVO</a:t>
            </a:r>
          </a:p>
        </p:txBody>
      </p:sp>
      <p:sp>
        <p:nvSpPr>
          <p:cNvPr id="33" name="Rectángulo: esquinas redondeadas 32">
            <a:extLst>
              <a:ext uri="{FF2B5EF4-FFF2-40B4-BE49-F238E27FC236}">
                <a16:creationId xmlns:a16="http://schemas.microsoft.com/office/drawing/2014/main" id="{17C8C6FD-BCCC-F932-2611-0ADEC146A70D}"/>
              </a:ext>
            </a:extLst>
          </p:cNvPr>
          <p:cNvSpPr/>
          <p:nvPr/>
        </p:nvSpPr>
        <p:spPr>
          <a:xfrm>
            <a:off x="5669723" y="3006155"/>
            <a:ext cx="2760487" cy="936438"/>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Ánimo de permanecer en dicho lugar</a:t>
            </a:r>
          </a:p>
        </p:txBody>
      </p:sp>
    </p:spTree>
    <p:extLst>
      <p:ext uri="{BB962C8B-B14F-4D97-AF65-F5344CB8AC3E}">
        <p14:creationId xmlns:p14="http://schemas.microsoft.com/office/powerpoint/2010/main" val="2755192897"/>
      </p:ext>
    </p:extLst>
  </p:cSld>
  <p:clrMapOvr>
    <a:masterClrMapping/>
  </p:clrMapOvr>
  <p:transition spd="slow">
    <p:cove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230012"/>
            <a:ext cx="8229600" cy="4707432"/>
          </a:xfrm>
        </p:spPr>
        <p:txBody>
          <a:bodyPr/>
          <a:lstStyle/>
          <a:p>
            <a:pPr algn="just">
              <a:spcAft>
                <a:spcPts val="600"/>
              </a:spcAft>
            </a:pPr>
            <a:r>
              <a:rPr lang="es-MX" sz="2000" dirty="0"/>
              <a:t>El Convenio estará sujeto a ratificación de acuerdo a los procedimientos exigidos en EE.UU. y en Chile, lo que debe ser notificado por canales diplomáticos.</a:t>
            </a:r>
          </a:p>
          <a:p>
            <a:pPr algn="just">
              <a:spcAft>
                <a:spcPts val="600"/>
              </a:spcAft>
            </a:pPr>
            <a:r>
              <a:rPr lang="es-MX" sz="2000" dirty="0"/>
              <a:t>El Convenio entró en vigor en la fecha de la última de las notificaciones mencionadas, lo que ocurrió el 19 de diciembre de 2023 y sus disposiciones regirán:</a:t>
            </a:r>
          </a:p>
          <a:p>
            <a:pPr algn="just">
              <a:spcAft>
                <a:spcPts val="600"/>
              </a:spcAft>
            </a:pPr>
            <a:endParaRPr lang="es-MX" sz="2000" dirty="0"/>
          </a:p>
          <a:p>
            <a:pPr marL="0" indent="0" algn="just">
              <a:spcAft>
                <a:spcPts val="600"/>
              </a:spcAft>
              <a:buNone/>
            </a:pPr>
            <a:r>
              <a:rPr lang="es-MX" sz="2000" b="1" dirty="0"/>
              <a:t>1. IMPUESTOS DE RETENCIÓN EN LA FUENTE (WHT): </a:t>
            </a:r>
            <a:r>
              <a:rPr lang="es-MX" sz="2000" dirty="0"/>
              <a:t>por montos pagados o devengados en o después del </a:t>
            </a:r>
            <a:r>
              <a:rPr lang="es-MX" sz="2000" u="sng" dirty="0"/>
              <a:t>primer día del mes subsiguiente</a:t>
            </a:r>
            <a:r>
              <a:rPr lang="es-MX" sz="2000" dirty="0"/>
              <a:t> a la fecha en que el Convenio entre en vigor (01 de febrero de 2024).</a:t>
            </a:r>
          </a:p>
          <a:p>
            <a:pPr marL="0" indent="0" algn="just">
              <a:spcAft>
                <a:spcPts val="600"/>
              </a:spcAft>
              <a:buNone/>
            </a:pPr>
            <a:r>
              <a:rPr lang="es-MX" sz="2000" b="1" dirty="0"/>
              <a:t>2. OTROS IMPUESTOS: </a:t>
            </a:r>
            <a:r>
              <a:rPr lang="es-MX" sz="2000" dirty="0"/>
              <a:t>por períodos tributarios que comienzan en o después del </a:t>
            </a:r>
            <a:r>
              <a:rPr lang="es-MX" sz="2000" u="sng" dirty="0"/>
              <a:t>1 de Enero del año calendario inmediatamente siguiente</a:t>
            </a:r>
            <a:r>
              <a:rPr lang="es-MX" sz="2000" dirty="0"/>
              <a:t> a la fecha en la cual el Convenio entre en vigor.</a:t>
            </a:r>
          </a:p>
          <a:p>
            <a:pPr marL="0" indent="0" algn="just">
              <a:spcAft>
                <a:spcPts val="600"/>
              </a:spcAft>
              <a:buNone/>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44</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44</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74638"/>
            <a:ext cx="8229600" cy="955374"/>
          </a:xfrm>
        </p:spPr>
        <p:txBody>
          <a:bodyPr>
            <a:noAutofit/>
          </a:bodyPr>
          <a:lstStyle/>
          <a:p>
            <a:r>
              <a:rPr lang="es-ES" sz="3200" b="1" dirty="0"/>
              <a:t>NORMA DE ENTRADA EN VIGENCIA DEL CONVENIO</a:t>
            </a:r>
          </a:p>
        </p:txBody>
      </p:sp>
    </p:spTree>
    <p:extLst>
      <p:ext uri="{BB962C8B-B14F-4D97-AF65-F5344CB8AC3E}">
        <p14:creationId xmlns:p14="http://schemas.microsoft.com/office/powerpoint/2010/main" val="2497879781"/>
      </p:ext>
    </p:extLst>
  </p:cSld>
  <p:clrMapOvr>
    <a:masterClrMapping/>
  </p:clrMapOvr>
  <p:transition spd="slow">
    <p:cove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059381"/>
            <a:ext cx="8229600" cy="4945634"/>
          </a:xfrm>
        </p:spPr>
        <p:txBody>
          <a:bodyPr/>
          <a:lstStyle/>
          <a:p>
            <a:pPr algn="just">
              <a:spcAft>
                <a:spcPts val="600"/>
              </a:spcAft>
            </a:pPr>
            <a:r>
              <a:rPr lang="es-MX" sz="1600" b="1" dirty="0"/>
              <a:t>Base </a:t>
            </a:r>
            <a:r>
              <a:rPr lang="es-MX" sz="1600" b="1" dirty="0" err="1"/>
              <a:t>Erotion</a:t>
            </a:r>
            <a:r>
              <a:rPr lang="es-MX" sz="1600" b="1" dirty="0"/>
              <a:t> and Anti-Abuse </a:t>
            </a:r>
            <a:r>
              <a:rPr lang="es-MX" sz="1600" b="1" dirty="0" err="1"/>
              <a:t>Tax</a:t>
            </a:r>
            <a:r>
              <a:rPr lang="es-MX" sz="1600" b="1" dirty="0"/>
              <a:t> (BEAT)</a:t>
            </a:r>
          </a:p>
          <a:p>
            <a:pPr algn="just">
              <a:spcAft>
                <a:spcPts val="600"/>
              </a:spcAft>
              <a:buFontTx/>
              <a:buChar char="-"/>
            </a:pPr>
            <a:r>
              <a:rPr lang="es-MX" sz="1600" dirty="0"/>
              <a:t>La primera reserva preserva el derecho de EE.UU. para gravar con un impuesto bajo la “Base </a:t>
            </a:r>
            <a:r>
              <a:rPr lang="es-MX" sz="1600" dirty="0" err="1"/>
              <a:t>Erosion</a:t>
            </a:r>
            <a:r>
              <a:rPr lang="es-MX" sz="1600" dirty="0"/>
              <a:t> and Anti-Abuse </a:t>
            </a:r>
            <a:r>
              <a:rPr lang="es-MX" sz="1600" dirty="0" err="1"/>
              <a:t>Tax</a:t>
            </a:r>
            <a:r>
              <a:rPr lang="es-MX" sz="1600" dirty="0"/>
              <a:t>” (BEAT) incorporada con la reforma tributaria del año 2017, </a:t>
            </a:r>
            <a:r>
              <a:rPr lang="en-US" sz="1600" dirty="0"/>
              <a:t>IRC section 59A </a:t>
            </a:r>
            <a:r>
              <a:rPr lang="es-MX" sz="1600" dirty="0"/>
              <a:t>(aplica a corporaciones con ingresos brutos sobre USD 500 millones)</a:t>
            </a:r>
            <a:r>
              <a:rPr lang="en-US" sz="1600" dirty="0"/>
              <a:t>. </a:t>
            </a:r>
            <a:endParaRPr lang="en-US" sz="1600" dirty="0">
              <a:highlight>
                <a:srgbClr val="FFFF00"/>
              </a:highlight>
            </a:endParaRPr>
          </a:p>
          <a:p>
            <a:pPr algn="just">
              <a:spcAft>
                <a:spcPts val="600"/>
              </a:spcAft>
              <a:buFontTx/>
              <a:buChar char="-"/>
            </a:pPr>
            <a:r>
              <a:rPr lang="es-CL" sz="1600" dirty="0"/>
              <a:t>La reserva busca permitir a EE.UU. imponer impuestos bajo la normativa BEAT a los ingresos obtenidos por una sociedad chilena atribuibles a un establecimiento permanente (“</a:t>
            </a:r>
            <a:r>
              <a:rPr lang="es-CL" sz="1600" u="sng" dirty="0"/>
              <a:t>EP</a:t>
            </a:r>
            <a:r>
              <a:rPr lang="es-CL" sz="1600" dirty="0"/>
              <a:t>”) en EE.UU.  </a:t>
            </a:r>
          </a:p>
          <a:p>
            <a:pPr algn="just">
              <a:spcAft>
                <a:spcPts val="600"/>
              </a:spcAft>
              <a:buFontTx/>
              <a:buChar char="-"/>
            </a:pPr>
            <a:r>
              <a:rPr lang="es-CL" sz="1600" dirty="0"/>
              <a:t>BEAT es un impuesto que en términos generales busca imponer un puesto mínimo, respecto a corporaciones de EE.UU. que realizan pagos a empresa extranjeras relacionadas. </a:t>
            </a:r>
          </a:p>
          <a:p>
            <a:pPr marL="342900" marR="0" lvl="0" indent="-342900" algn="just" defTabSz="457200" rtl="0" eaLnBrk="0" fontAlgn="base" latinLnBrk="0" hangingPunct="0">
              <a:lnSpc>
                <a:spcPct val="100000"/>
              </a:lnSpc>
              <a:spcBef>
                <a:spcPct val="20000"/>
              </a:spcBef>
              <a:spcAft>
                <a:spcPts val="600"/>
              </a:spcAft>
              <a:buClrTx/>
              <a:buSzTx/>
              <a:buFont typeface="Arial" pitchFamily="34" charset="0"/>
              <a:buChar char="•"/>
              <a:tabLst/>
              <a:defRPr/>
            </a:pPr>
            <a:r>
              <a:rPr kumimoji="0" lang="en-US" sz="1600" b="1" i="0" u="none" strike="noStrike" kern="1200" cap="none" spc="0" normalizeH="0" baseline="0" noProof="0" dirty="0" err="1">
                <a:ln>
                  <a:noFill/>
                </a:ln>
                <a:solidFill>
                  <a:prstClr val="black"/>
                </a:solidFill>
                <a:effectLst/>
                <a:uLnTx/>
                <a:uFillTx/>
                <a:latin typeface="Calibri"/>
                <a:ea typeface="MS PGothic" panose="020B0600070205080204" pitchFamily="34" charset="-128"/>
                <a:cs typeface="+mn-cs"/>
              </a:rPr>
              <a:t>Artículos</a:t>
            </a:r>
            <a:r>
              <a:rPr kumimoji="0" lang="en-US" sz="16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del </a:t>
            </a:r>
            <a:r>
              <a:rPr kumimoji="0" lang="en-US" sz="1600" b="1" i="0" u="none" strike="noStrike" kern="1200" cap="none" spc="0" normalizeH="0" baseline="0" noProof="0" dirty="0" err="1">
                <a:ln>
                  <a:noFill/>
                </a:ln>
                <a:solidFill>
                  <a:prstClr val="black"/>
                </a:solidFill>
                <a:effectLst/>
                <a:uLnTx/>
                <a:uFillTx/>
                <a:latin typeface="Calibri"/>
                <a:ea typeface="MS PGothic" panose="020B0600070205080204" pitchFamily="34" charset="-128"/>
                <a:cs typeface="+mn-cs"/>
              </a:rPr>
              <a:t>Convenio</a:t>
            </a:r>
            <a:r>
              <a:rPr kumimoji="0" lang="en-US" sz="16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a:t>
            </a:r>
            <a:r>
              <a:rPr kumimoji="0" lang="en-US" sz="1600" b="1" i="0" u="none" strike="noStrike" kern="1200" cap="none" spc="0" normalizeH="0" baseline="0" noProof="0" dirty="0" err="1">
                <a:ln>
                  <a:noFill/>
                </a:ln>
                <a:solidFill>
                  <a:prstClr val="black"/>
                </a:solidFill>
                <a:effectLst/>
                <a:uLnTx/>
                <a:uFillTx/>
                <a:latin typeface="Calibri"/>
                <a:ea typeface="MS PGothic" panose="020B0600070205080204" pitchFamily="34" charset="-128"/>
                <a:cs typeface="+mn-cs"/>
              </a:rPr>
              <a:t>potencialmente</a:t>
            </a:r>
            <a:r>
              <a:rPr kumimoji="0" lang="en-US" sz="16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a:t>
            </a:r>
            <a:r>
              <a:rPr kumimoji="0" lang="en-US" sz="1600" b="1" i="0" u="none" strike="noStrike" kern="1200" cap="none" spc="0" normalizeH="0" baseline="0" noProof="0" dirty="0" err="1">
                <a:ln>
                  <a:noFill/>
                </a:ln>
                <a:solidFill>
                  <a:prstClr val="black"/>
                </a:solidFill>
                <a:effectLst/>
                <a:uLnTx/>
                <a:uFillTx/>
                <a:latin typeface="Calibri"/>
                <a:ea typeface="MS PGothic" panose="020B0600070205080204" pitchFamily="34" charset="-128"/>
                <a:cs typeface="+mn-cs"/>
              </a:rPr>
              <a:t>afectados</a:t>
            </a:r>
            <a:r>
              <a:rPr kumimoji="0" lang="en-US" sz="16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a:t>
            </a:r>
            <a:r>
              <a:rPr kumimoji="0" lang="en-US" sz="1600" b="1" i="0" u="none" strike="noStrike" kern="1200" cap="none" spc="0" normalizeH="0" baseline="0" noProof="0" dirty="0" err="1">
                <a:ln>
                  <a:noFill/>
                </a:ln>
                <a:solidFill>
                  <a:prstClr val="black"/>
                </a:solidFill>
                <a:effectLst/>
                <a:uLnTx/>
                <a:uFillTx/>
                <a:latin typeface="Calibri"/>
                <a:ea typeface="MS PGothic" panose="020B0600070205080204" pitchFamily="34" charset="-128"/>
                <a:cs typeface="+mn-cs"/>
              </a:rPr>
              <a:t>por</a:t>
            </a:r>
            <a:r>
              <a:rPr kumimoji="0" lang="en-US" sz="16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BEAT</a:t>
            </a:r>
          </a:p>
          <a:p>
            <a:pPr marL="342900" marR="0" lvl="0" indent="-342900" algn="just" defTabSz="457200" rtl="0" eaLnBrk="0" fontAlgn="base" latinLnBrk="0" hangingPunct="0">
              <a:lnSpc>
                <a:spcPct val="100000"/>
              </a:lnSpc>
              <a:spcBef>
                <a:spcPct val="20000"/>
              </a:spcBef>
              <a:spcAft>
                <a:spcPts val="0"/>
              </a:spcAft>
              <a:buClrTx/>
              <a:buSzTx/>
              <a:buFontTx/>
              <a:buChar char="-"/>
              <a:tabLst/>
              <a:defRPr/>
            </a:pPr>
            <a:r>
              <a:rPr kumimoji="0" lang="en-US" sz="1600" b="0" i="0" u="none" strike="noStrike" kern="1200" cap="none" spc="0" normalizeH="0" baseline="0" noProof="0" dirty="0" err="1">
                <a:ln>
                  <a:noFill/>
                </a:ln>
                <a:solidFill>
                  <a:prstClr val="black"/>
                </a:solidFill>
                <a:effectLst/>
                <a:uLnTx/>
                <a:uFillTx/>
                <a:latin typeface="Calibri"/>
                <a:ea typeface="MS PGothic" panose="020B0600070205080204" pitchFamily="34" charset="-128"/>
                <a:cs typeface="+mn-cs"/>
              </a:rPr>
              <a:t>Artículo</a:t>
            </a:r>
            <a:r>
              <a:rPr kumimoji="0" lang="en-US" sz="16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9 (</a:t>
            </a:r>
            <a:r>
              <a:rPr kumimoji="0" lang="en-US" sz="1600" b="0" i="0" u="none" strike="noStrike" kern="1200" cap="none" spc="0" normalizeH="0" baseline="0" noProof="0" dirty="0" err="1">
                <a:ln>
                  <a:noFill/>
                </a:ln>
                <a:solidFill>
                  <a:prstClr val="black"/>
                </a:solidFill>
                <a:effectLst/>
                <a:uLnTx/>
                <a:uFillTx/>
                <a:latin typeface="Calibri"/>
                <a:ea typeface="MS PGothic" panose="020B0600070205080204" pitchFamily="34" charset="-128"/>
                <a:cs typeface="+mn-cs"/>
              </a:rPr>
              <a:t>empresas</a:t>
            </a:r>
            <a:r>
              <a:rPr kumimoji="0" lang="en-US" sz="16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a:t>
            </a:r>
            <a:r>
              <a:rPr kumimoji="0" lang="en-US" sz="1600" b="0" i="0" u="none" strike="noStrike" kern="1200" cap="none" spc="0" normalizeH="0" baseline="0" noProof="0" dirty="0" err="1">
                <a:ln>
                  <a:noFill/>
                </a:ln>
                <a:solidFill>
                  <a:prstClr val="black"/>
                </a:solidFill>
                <a:effectLst/>
                <a:uLnTx/>
                <a:uFillTx/>
                <a:latin typeface="Calibri"/>
                <a:ea typeface="MS PGothic" panose="020B0600070205080204" pitchFamily="34" charset="-128"/>
                <a:cs typeface="+mn-cs"/>
              </a:rPr>
              <a:t>relacionadas</a:t>
            </a:r>
            <a:r>
              <a:rPr kumimoji="0" lang="en-US" sz="16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a:t>
            </a:r>
          </a:p>
          <a:p>
            <a:pPr marL="342900" marR="0" lvl="0" indent="-342900" algn="just" defTabSz="457200" rtl="0" eaLnBrk="0" fontAlgn="base" latinLnBrk="0" hangingPunct="0">
              <a:lnSpc>
                <a:spcPct val="100000"/>
              </a:lnSpc>
              <a:spcBef>
                <a:spcPct val="20000"/>
              </a:spcBef>
              <a:spcAft>
                <a:spcPts val="0"/>
              </a:spcAft>
              <a:buClrTx/>
              <a:buSzTx/>
              <a:buFontTx/>
              <a:buChar char="-"/>
              <a:tabLst/>
              <a:defRPr/>
            </a:pPr>
            <a:r>
              <a:rPr kumimoji="0" lang="en-US" sz="1600" b="0" i="0" u="none" strike="noStrike" kern="1200" cap="none" spc="0" normalizeH="0" baseline="0" noProof="0" dirty="0" err="1">
                <a:ln>
                  <a:noFill/>
                </a:ln>
                <a:solidFill>
                  <a:prstClr val="black"/>
                </a:solidFill>
                <a:effectLst/>
                <a:uLnTx/>
                <a:uFillTx/>
                <a:latin typeface="Calibri"/>
                <a:ea typeface="MS PGothic" panose="020B0600070205080204" pitchFamily="34" charset="-128"/>
                <a:cs typeface="+mn-cs"/>
              </a:rPr>
              <a:t>Artículos</a:t>
            </a:r>
            <a:r>
              <a:rPr kumimoji="0" lang="en-US" sz="16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11 (</a:t>
            </a:r>
            <a:r>
              <a:rPr kumimoji="0" lang="en-US" sz="1600" b="0" i="0" u="none" strike="noStrike" kern="1200" cap="none" spc="0" normalizeH="0" baseline="0" noProof="0" dirty="0" err="1">
                <a:ln>
                  <a:noFill/>
                </a:ln>
                <a:solidFill>
                  <a:prstClr val="black"/>
                </a:solidFill>
                <a:effectLst/>
                <a:uLnTx/>
                <a:uFillTx/>
                <a:latin typeface="Calibri"/>
                <a:ea typeface="MS PGothic" panose="020B0600070205080204" pitchFamily="34" charset="-128"/>
                <a:cs typeface="+mn-cs"/>
              </a:rPr>
              <a:t>intereses</a:t>
            </a:r>
            <a:r>
              <a:rPr kumimoji="0" lang="en-US" sz="16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12 (</a:t>
            </a:r>
            <a:r>
              <a:rPr kumimoji="0" lang="en-US" sz="1600" b="0" i="0" u="none" strike="noStrike" kern="1200" cap="none" spc="0" normalizeH="0" baseline="0" noProof="0" dirty="0" err="1">
                <a:ln>
                  <a:noFill/>
                </a:ln>
                <a:solidFill>
                  <a:prstClr val="black"/>
                </a:solidFill>
                <a:effectLst/>
                <a:uLnTx/>
                <a:uFillTx/>
                <a:latin typeface="Calibri"/>
                <a:ea typeface="MS PGothic" panose="020B0600070205080204" pitchFamily="34" charset="-128"/>
                <a:cs typeface="+mn-cs"/>
              </a:rPr>
              <a:t>regalías</a:t>
            </a:r>
            <a:r>
              <a:rPr kumimoji="0" lang="en-US" sz="16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y </a:t>
            </a:r>
            <a:r>
              <a:rPr kumimoji="0" lang="es-MX" sz="16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21 (otras rentas) al establecer un impuesto de retención más alto que lo permitido por el Convenio.</a:t>
            </a:r>
          </a:p>
          <a:p>
            <a:pPr marL="342900" marR="0" lvl="0" indent="-342900" algn="just" defTabSz="457200" rtl="0" eaLnBrk="0" fontAlgn="base" latinLnBrk="0" hangingPunct="0">
              <a:lnSpc>
                <a:spcPct val="100000"/>
              </a:lnSpc>
              <a:spcBef>
                <a:spcPct val="20000"/>
              </a:spcBef>
              <a:spcAft>
                <a:spcPts val="0"/>
              </a:spcAft>
              <a:buClrTx/>
              <a:buSzTx/>
              <a:buFontTx/>
              <a:buChar char="-"/>
              <a:tabLst/>
              <a:defRPr/>
            </a:pPr>
            <a:r>
              <a:rPr kumimoji="0" lang="es-MX" sz="16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Artículo 24 (no discriminación) al no permitir las deducciones que se permitirían si el ente relacionado fuera un contribuyente estadounidense, o trata a un ente relacionado extranjero peor que un ente relacionado </a:t>
            </a:r>
            <a:r>
              <a:rPr kumimoji="0" lang="es-CL" sz="16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local.</a:t>
            </a:r>
          </a:p>
          <a:p>
            <a:pPr algn="just">
              <a:spcAft>
                <a:spcPts val="600"/>
              </a:spcAft>
              <a:buFontTx/>
              <a:buChar char="-"/>
            </a:pPr>
            <a:endParaRPr lang="es-CL" sz="1600" dirty="0"/>
          </a:p>
          <a:p>
            <a:pPr algn="just">
              <a:spcAft>
                <a:spcPts val="600"/>
              </a:spcAft>
              <a:buFontTx/>
              <a:buChar char="-"/>
            </a:pPr>
            <a:endParaRPr lang="es-CL" sz="1600" dirty="0"/>
          </a:p>
          <a:p>
            <a:pPr algn="just">
              <a:spcAft>
                <a:spcPts val="600"/>
              </a:spcAft>
              <a:buFontTx/>
              <a:buChar char="-"/>
            </a:pPr>
            <a:endParaRPr lang="es-CL" sz="1600" dirty="0"/>
          </a:p>
          <a:p>
            <a:pPr algn="just">
              <a:spcAft>
                <a:spcPts val="600"/>
              </a:spcAft>
              <a:buFontTx/>
              <a:buChar char="-"/>
            </a:pPr>
            <a:endParaRPr lang="es-CL" sz="1600" dirty="0"/>
          </a:p>
          <a:p>
            <a:pPr algn="just">
              <a:spcAft>
                <a:spcPts val="600"/>
              </a:spcAft>
              <a:buFontTx/>
              <a:buChar char="-"/>
            </a:pPr>
            <a:endParaRPr lang="es-CL" sz="2000" dirty="0"/>
          </a:p>
          <a:p>
            <a:pPr algn="just">
              <a:spcAft>
                <a:spcPts val="600"/>
              </a:spcAft>
              <a:buFontTx/>
              <a:buChar char="-"/>
            </a:pPr>
            <a:endParaRPr lang="es-CL" sz="2000" dirty="0"/>
          </a:p>
          <a:p>
            <a:pPr algn="just">
              <a:spcAft>
                <a:spcPts val="600"/>
              </a:spcAft>
              <a:buFontTx/>
              <a:buChar char="-"/>
            </a:pPr>
            <a:endParaRPr lang="es-CL" sz="2000" dirty="0"/>
          </a:p>
          <a:p>
            <a:pPr algn="just">
              <a:spcAft>
                <a:spcPts val="600"/>
              </a:spcAft>
              <a:buFontTx/>
              <a:buChar char="-"/>
            </a:pPr>
            <a:endParaRPr lang="es-CL" sz="2000" dirty="0"/>
          </a:p>
          <a:p>
            <a:pPr marL="0" indent="0" algn="just">
              <a:spcAft>
                <a:spcPts val="600"/>
              </a:spcAft>
              <a:buNone/>
            </a:pPr>
            <a:endParaRPr lang="en-US"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marL="0" marR="0" lvl="0" indent="0" algn="l" defTabSz="457200" rtl="0" eaLnBrk="1" fontAlgn="base" latinLnBrk="0" hangingPunct="1">
              <a:lnSpc>
                <a:spcPct val="100000"/>
              </a:lnSpc>
              <a:spcBef>
                <a:spcPct val="0"/>
              </a:spcBef>
              <a:spcAft>
                <a:spcPts val="600"/>
              </a:spcAft>
              <a:buClrTx/>
              <a:buSzTx/>
              <a:buFontTx/>
              <a:buNone/>
              <a:tabLst/>
              <a:defRPr/>
            </a:pPr>
            <a:fld id="{07B9896D-0F24-44E7-A8F0-FFC3A1AD33EC}" type="slidenum">
              <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ts val="600"/>
                </a:spcAft>
                <a:buClrTx/>
                <a:buSzTx/>
                <a:buFontTx/>
                <a:buNone/>
                <a:tabLst/>
                <a:defRPr/>
              </a:pPr>
              <a:t>45</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marL="0" marR="0" lvl="0" indent="0" algn="l" defTabSz="457200" rtl="0" eaLnBrk="0" fontAlgn="base" latinLnBrk="0" hangingPunct="0">
              <a:lnSpc>
                <a:spcPct val="90000"/>
              </a:lnSpc>
              <a:spcBef>
                <a:spcPct val="0"/>
              </a:spcBef>
              <a:spcAft>
                <a:spcPts val="600"/>
              </a:spcAft>
              <a:buClrTx/>
              <a:buSzTx/>
              <a:buFontTx/>
              <a:buNone/>
              <a:tabLst/>
              <a:defRPr/>
            </a:pPr>
            <a:fld id="{843B9C29-BB2F-4802-9D3E-7D4C9C53DF56}"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0" fontAlgn="base" latinLnBrk="0" hangingPunct="0">
                <a:lnSpc>
                  <a:spcPct val="90000"/>
                </a:lnSpc>
                <a:spcBef>
                  <a:spcPct val="0"/>
                </a:spcBef>
                <a:spcAft>
                  <a:spcPts val="600"/>
                </a:spcAft>
                <a:buClrTx/>
                <a:buSzTx/>
                <a:buFontTx/>
                <a:buNone/>
                <a:tabLst/>
                <a:defRPr/>
              </a:pPr>
              <a:t>45</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136525"/>
            <a:ext cx="8229600" cy="955374"/>
          </a:xfrm>
        </p:spPr>
        <p:txBody>
          <a:bodyPr>
            <a:noAutofit/>
          </a:bodyPr>
          <a:lstStyle/>
          <a:p>
            <a:r>
              <a:rPr lang="es-ES" sz="3200" b="1" dirty="0"/>
              <a:t>RESERVAS APROBADAS POR EL CONGRESO DE EE.UU.</a:t>
            </a:r>
          </a:p>
        </p:txBody>
      </p:sp>
    </p:spTree>
    <p:extLst>
      <p:ext uri="{BB962C8B-B14F-4D97-AF65-F5344CB8AC3E}">
        <p14:creationId xmlns:p14="http://schemas.microsoft.com/office/powerpoint/2010/main" val="1513664422"/>
      </p:ext>
    </p:extLst>
  </p:cSld>
  <p:clrMapOvr>
    <a:masterClrMapping/>
  </p:clrMapOvr>
  <p:transition spd="slow">
    <p:cove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941254"/>
            <a:ext cx="8229600" cy="4707432"/>
          </a:xfrm>
        </p:spPr>
        <p:txBody>
          <a:bodyPr/>
          <a:lstStyle/>
          <a:p>
            <a:pPr marL="0" indent="0" algn="just">
              <a:spcAft>
                <a:spcPts val="600"/>
              </a:spcAft>
              <a:buNone/>
            </a:pPr>
            <a:endParaRPr lang="es-ES" sz="2000" b="1" dirty="0"/>
          </a:p>
          <a:p>
            <a:pPr algn="just">
              <a:spcAft>
                <a:spcPts val="600"/>
              </a:spcAft>
            </a:pPr>
            <a:r>
              <a:rPr lang="es-ES" sz="2000" dirty="0"/>
              <a:t>La segunda reserva modifica el Artículo 23 de Convenio para tomar en consideración los cambios introducidos por la reforma de 2017 (</a:t>
            </a:r>
            <a:r>
              <a:rPr lang="es-ES" sz="2000" dirty="0" err="1"/>
              <a:t>Tax</a:t>
            </a:r>
            <a:r>
              <a:rPr lang="es-ES" sz="2000" dirty="0"/>
              <a:t> </a:t>
            </a:r>
            <a:r>
              <a:rPr lang="es-ES" sz="2000" dirty="0" err="1"/>
              <a:t>Cuts</a:t>
            </a:r>
            <a:r>
              <a:rPr lang="es-ES" sz="2000" dirty="0"/>
              <a:t> and Jobs </a:t>
            </a:r>
            <a:r>
              <a:rPr lang="es-ES" sz="2000" dirty="0" err="1"/>
              <a:t>Act</a:t>
            </a:r>
            <a:r>
              <a:rPr lang="es-ES" sz="2000" dirty="0"/>
              <a:t>). En esa ocasión, se reemplazaron las reglas de créditos por impuestos pagados en el extranjero (IRC </a:t>
            </a:r>
            <a:r>
              <a:rPr lang="es-ES" sz="2000" dirty="0" err="1"/>
              <a:t>Section</a:t>
            </a:r>
            <a:r>
              <a:rPr lang="es-ES" sz="2000" dirty="0"/>
              <a:t> 902) por una regla de deducción de dividendos recibidos desde el extranjero IRC </a:t>
            </a:r>
            <a:r>
              <a:rPr lang="es-ES" sz="2000" dirty="0" err="1"/>
              <a:t>Section</a:t>
            </a:r>
            <a:r>
              <a:rPr lang="es-ES" sz="2000" dirty="0"/>
              <a:t> 245A – “</a:t>
            </a:r>
            <a:r>
              <a:rPr lang="es-ES" sz="2000" dirty="0" err="1"/>
              <a:t>Specified</a:t>
            </a:r>
            <a:r>
              <a:rPr lang="es-ES" sz="2000" dirty="0"/>
              <a:t> 10-Percent </a:t>
            </a:r>
            <a:r>
              <a:rPr lang="es-ES" sz="2000" dirty="0" err="1"/>
              <a:t>owned</a:t>
            </a:r>
            <a:r>
              <a:rPr lang="es-ES" sz="2000" dirty="0"/>
              <a:t> </a:t>
            </a:r>
            <a:r>
              <a:rPr lang="es-ES" sz="2000" dirty="0" err="1"/>
              <a:t>Foreign</a:t>
            </a:r>
            <a:r>
              <a:rPr lang="es-ES" sz="2000" dirty="0"/>
              <a:t> </a:t>
            </a:r>
            <a:r>
              <a:rPr lang="es-ES" sz="2000" dirty="0" err="1"/>
              <a:t>Corporation</a:t>
            </a:r>
            <a:r>
              <a:rPr lang="es-ES" sz="2000" dirty="0"/>
              <a:t>”.  </a:t>
            </a:r>
          </a:p>
          <a:p>
            <a:pPr marL="0" indent="0" algn="just">
              <a:spcAft>
                <a:spcPts val="600"/>
              </a:spcAft>
              <a:buNone/>
            </a:pPr>
            <a:endParaRPr lang="es-ES" sz="2000" dirty="0"/>
          </a:p>
          <a:p>
            <a:pPr algn="just">
              <a:spcAft>
                <a:spcPts val="600"/>
              </a:spcAft>
            </a:pPr>
            <a:r>
              <a:rPr lang="es-ES" sz="2000" dirty="0"/>
              <a:t>En términos prácticos, la reserva busca modificar los términos del Art. 23 del CDI en materia de eliminación de la doble imposición, para incluir tanto los conceptos de créditos como deducciones por dividendos percibidos. </a:t>
            </a:r>
          </a:p>
          <a:p>
            <a:pPr algn="just">
              <a:spcAft>
                <a:spcPts val="600"/>
              </a:spcAft>
            </a:pPr>
            <a:endParaRPr lang="es-ES" sz="2000" dirty="0"/>
          </a:p>
          <a:p>
            <a:pPr algn="just">
              <a:spcAft>
                <a:spcPts val="600"/>
              </a:spcAft>
            </a:pPr>
            <a:endParaRPr lang="es-ES" sz="2000" dirty="0"/>
          </a:p>
          <a:p>
            <a:pPr algn="just">
              <a:spcAft>
                <a:spcPts val="600"/>
              </a:spcAft>
            </a:pPr>
            <a:endParaRPr lang="en-US" sz="2000" dirty="0">
              <a:highlight>
                <a:srgbClr val="FFFF00"/>
              </a:highlight>
            </a:endParaRPr>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marL="0" marR="0" lvl="0" indent="0" algn="l" defTabSz="457200" rtl="0" eaLnBrk="1" fontAlgn="base" latinLnBrk="0" hangingPunct="1">
              <a:lnSpc>
                <a:spcPct val="100000"/>
              </a:lnSpc>
              <a:spcBef>
                <a:spcPct val="0"/>
              </a:spcBef>
              <a:spcAft>
                <a:spcPts val="600"/>
              </a:spcAft>
              <a:buClrTx/>
              <a:buSzTx/>
              <a:buFontTx/>
              <a:buNone/>
              <a:tabLst/>
              <a:defRPr/>
            </a:pPr>
            <a:fld id="{07B9896D-0F24-44E7-A8F0-FFC3A1AD33EC}" type="slidenum">
              <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ts val="600"/>
                </a:spcAft>
                <a:buClrTx/>
                <a:buSzTx/>
                <a:buFontTx/>
                <a:buNone/>
                <a:tabLst/>
                <a:defRPr/>
              </a:pPr>
              <a:t>46</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marL="0" marR="0" lvl="0" indent="0" algn="l" defTabSz="457200" rtl="0" eaLnBrk="0" fontAlgn="base" latinLnBrk="0" hangingPunct="0">
              <a:lnSpc>
                <a:spcPct val="90000"/>
              </a:lnSpc>
              <a:spcBef>
                <a:spcPct val="0"/>
              </a:spcBef>
              <a:spcAft>
                <a:spcPts val="600"/>
              </a:spcAft>
              <a:buClrTx/>
              <a:buSzTx/>
              <a:buFontTx/>
              <a:buNone/>
              <a:tabLst/>
              <a:defRPr/>
            </a:pPr>
            <a:fld id="{843B9C29-BB2F-4802-9D3E-7D4C9C53DF56}"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0" fontAlgn="base" latinLnBrk="0" hangingPunct="0">
                <a:lnSpc>
                  <a:spcPct val="90000"/>
                </a:lnSpc>
                <a:spcBef>
                  <a:spcPct val="0"/>
                </a:spcBef>
                <a:spcAft>
                  <a:spcPts val="600"/>
                </a:spcAft>
                <a:buClrTx/>
                <a:buSzTx/>
                <a:buFontTx/>
                <a:buNone/>
                <a:tabLst/>
                <a:defRPr/>
              </a:pPr>
              <a:t>46</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74638"/>
            <a:ext cx="8229600" cy="955374"/>
          </a:xfrm>
        </p:spPr>
        <p:txBody>
          <a:bodyPr>
            <a:noAutofit/>
          </a:bodyPr>
          <a:lstStyle/>
          <a:p>
            <a:r>
              <a:rPr lang="es-ES" sz="3200" b="1" dirty="0"/>
              <a:t>RESERVAS APROBADAS POR EL CONGRESO DE EE.UU.</a:t>
            </a:r>
          </a:p>
        </p:txBody>
      </p:sp>
    </p:spTree>
    <p:extLst>
      <p:ext uri="{BB962C8B-B14F-4D97-AF65-F5344CB8AC3E}">
        <p14:creationId xmlns:p14="http://schemas.microsoft.com/office/powerpoint/2010/main" val="3029449544"/>
      </p:ext>
    </p:extLst>
  </p:cSld>
  <p:clrMapOvr>
    <a:masterClrMapping/>
  </p:clrMapOvr>
  <p:transition spd="slow">
    <p:cove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57176"/>
            <a:ext cx="8229600" cy="1830404"/>
          </a:xfrm>
        </p:spPr>
        <p:txBody>
          <a:bodyPr/>
          <a:lstStyle/>
          <a:p>
            <a:r>
              <a:rPr lang="es-ES" b="1" dirty="0">
                <a:solidFill>
                  <a:schemeClr val="bg1"/>
                </a:solidFill>
              </a:rPr>
              <a:t>MÓDULO II: ÁMBITO DE APLICACIÓN DEL CONVENIO</a:t>
            </a:r>
          </a:p>
        </p:txBody>
      </p:sp>
      <p:sp>
        <p:nvSpPr>
          <p:cNvPr id="3" name="Marcador de número de diapositiva 2"/>
          <p:cNvSpPr>
            <a:spLocks noGrp="1"/>
          </p:cNvSpPr>
          <p:nvPr>
            <p:ph type="sldNum" sz="quarter" idx="12"/>
          </p:nvPr>
        </p:nvSpPr>
        <p:spPr/>
        <p:txBody>
          <a:bodyPr/>
          <a:lstStyle/>
          <a:p>
            <a:fld id="{843B9C29-BB2F-4802-9D3E-7D4C9C53DF56}" type="slidenum">
              <a:rPr lang="es-ES" altLang="es-CL" smtClean="0"/>
              <a:pPr/>
              <a:t>47</a:t>
            </a:fld>
            <a:endParaRPr lang="es-ES" altLang="es-CL" dirty="0"/>
          </a:p>
        </p:txBody>
      </p:sp>
    </p:spTree>
    <p:extLst>
      <p:ext uri="{BB962C8B-B14F-4D97-AF65-F5344CB8AC3E}">
        <p14:creationId xmlns:p14="http://schemas.microsoft.com/office/powerpoint/2010/main" val="652109546"/>
      </p:ext>
    </p:extLst>
  </p:cSld>
  <p:clrMapOvr>
    <a:masterClrMapping/>
  </p:clrMapOvr>
  <p:transition spd="slow">
    <p:cove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48</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48</a:t>
            </a:fld>
            <a:endParaRPr lang="es-ES" altLang="es-CL"/>
          </a:p>
        </p:txBody>
      </p:sp>
      <p:sp>
        <p:nvSpPr>
          <p:cNvPr id="4" name="Rectángulo: esquinas redondeadas 3">
            <a:extLst>
              <a:ext uri="{FF2B5EF4-FFF2-40B4-BE49-F238E27FC236}">
                <a16:creationId xmlns:a16="http://schemas.microsoft.com/office/drawing/2014/main" id="{0C2E0085-79B3-6B36-529A-10ECBB824AC3}"/>
              </a:ext>
            </a:extLst>
          </p:cNvPr>
          <p:cNvSpPr/>
          <p:nvPr/>
        </p:nvSpPr>
        <p:spPr>
          <a:xfrm>
            <a:off x="928936" y="2738371"/>
            <a:ext cx="2229900" cy="852727"/>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ÁMBITO DE APLICACIÓN DEL CDI</a:t>
            </a:r>
          </a:p>
        </p:txBody>
      </p:sp>
      <p:sp>
        <p:nvSpPr>
          <p:cNvPr id="7" name="Rectángulo: esquinas redondeadas 6">
            <a:extLst>
              <a:ext uri="{FF2B5EF4-FFF2-40B4-BE49-F238E27FC236}">
                <a16:creationId xmlns:a16="http://schemas.microsoft.com/office/drawing/2014/main" id="{5421F74D-4D7A-9640-6F82-A2DCAA660086}"/>
              </a:ext>
            </a:extLst>
          </p:cNvPr>
          <p:cNvSpPr/>
          <p:nvPr/>
        </p:nvSpPr>
        <p:spPr>
          <a:xfrm>
            <a:off x="3319347" y="1849610"/>
            <a:ext cx="1557453" cy="822747"/>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SUBJETIVO</a:t>
            </a:r>
          </a:p>
        </p:txBody>
      </p:sp>
      <p:cxnSp>
        <p:nvCxnSpPr>
          <p:cNvPr id="11" name="Conector: angular 10">
            <a:extLst>
              <a:ext uri="{FF2B5EF4-FFF2-40B4-BE49-F238E27FC236}">
                <a16:creationId xmlns:a16="http://schemas.microsoft.com/office/drawing/2014/main" id="{71A366EB-E287-F25E-AF1F-169C14A657BB}"/>
              </a:ext>
            </a:extLst>
          </p:cNvPr>
          <p:cNvCxnSpPr>
            <a:cxnSpLocks/>
            <a:stCxn id="4" idx="0"/>
            <a:endCxn id="7" idx="1"/>
          </p:cNvCxnSpPr>
          <p:nvPr/>
        </p:nvCxnSpPr>
        <p:spPr>
          <a:xfrm rot="5400000" flipH="1" flipV="1">
            <a:off x="2442923" y="1861948"/>
            <a:ext cx="477387" cy="1275461"/>
          </a:xfrm>
          <a:prstGeom prst="bentConnector2">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4" name="Conector: angular 13">
            <a:extLst>
              <a:ext uri="{FF2B5EF4-FFF2-40B4-BE49-F238E27FC236}">
                <a16:creationId xmlns:a16="http://schemas.microsoft.com/office/drawing/2014/main" id="{0E4F241F-1468-1179-45DA-04C770C18504}"/>
              </a:ext>
            </a:extLst>
          </p:cNvPr>
          <p:cNvCxnSpPr>
            <a:cxnSpLocks/>
          </p:cNvCxnSpPr>
          <p:nvPr/>
        </p:nvCxnSpPr>
        <p:spPr>
          <a:xfrm rot="16200000" flipH="1">
            <a:off x="2326115" y="3241109"/>
            <a:ext cx="643244" cy="1343222"/>
          </a:xfrm>
          <a:prstGeom prst="bentConnector2">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8" name="Conector recto de flecha 17">
            <a:extLst>
              <a:ext uri="{FF2B5EF4-FFF2-40B4-BE49-F238E27FC236}">
                <a16:creationId xmlns:a16="http://schemas.microsoft.com/office/drawing/2014/main" id="{FF5A48E7-7073-BD16-6E65-A1BC94432832}"/>
              </a:ext>
            </a:extLst>
          </p:cNvPr>
          <p:cNvCxnSpPr>
            <a:cxnSpLocks/>
            <a:stCxn id="7" idx="3"/>
            <a:endCxn id="5" idx="1"/>
          </p:cNvCxnSpPr>
          <p:nvPr/>
        </p:nvCxnSpPr>
        <p:spPr>
          <a:xfrm>
            <a:off x="4876800" y="2260984"/>
            <a:ext cx="671525" cy="3682"/>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0" name="Conector recto de flecha 19">
            <a:extLst>
              <a:ext uri="{FF2B5EF4-FFF2-40B4-BE49-F238E27FC236}">
                <a16:creationId xmlns:a16="http://schemas.microsoft.com/office/drawing/2014/main" id="{FD60BF8B-6C0E-02F1-AC1F-4FB4AD34E2E2}"/>
              </a:ext>
            </a:extLst>
          </p:cNvPr>
          <p:cNvCxnSpPr>
            <a:cxnSpLocks/>
            <a:stCxn id="2" idx="3"/>
            <a:endCxn id="15" idx="1"/>
          </p:cNvCxnSpPr>
          <p:nvPr/>
        </p:nvCxnSpPr>
        <p:spPr>
          <a:xfrm>
            <a:off x="4876800" y="4234343"/>
            <a:ext cx="671523" cy="3682"/>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24" name="Título 23">
            <a:extLst>
              <a:ext uri="{FF2B5EF4-FFF2-40B4-BE49-F238E27FC236}">
                <a16:creationId xmlns:a16="http://schemas.microsoft.com/office/drawing/2014/main" id="{E5DE2C27-AD79-C27C-0055-F869A7663788}"/>
              </a:ext>
            </a:extLst>
          </p:cNvPr>
          <p:cNvSpPr>
            <a:spLocks noGrp="1"/>
          </p:cNvSpPr>
          <p:nvPr>
            <p:ph type="title"/>
          </p:nvPr>
        </p:nvSpPr>
        <p:spPr>
          <a:xfrm>
            <a:off x="989350" y="274638"/>
            <a:ext cx="7697449" cy="1143000"/>
          </a:xfrm>
        </p:spPr>
        <p:txBody>
          <a:bodyPr/>
          <a:lstStyle/>
          <a:p>
            <a:r>
              <a:rPr lang="es-CL" sz="3600" b="1" dirty="0"/>
              <a:t>ÁMBITO DE APLICACIÓN DEL CONVENIO</a:t>
            </a:r>
          </a:p>
        </p:txBody>
      </p:sp>
      <p:sp>
        <p:nvSpPr>
          <p:cNvPr id="2" name="Rectángulo: esquinas redondeadas 1">
            <a:extLst>
              <a:ext uri="{FF2B5EF4-FFF2-40B4-BE49-F238E27FC236}">
                <a16:creationId xmlns:a16="http://schemas.microsoft.com/office/drawing/2014/main" id="{809DB8E1-726C-F2E5-1A65-0536C074F3E7}"/>
              </a:ext>
            </a:extLst>
          </p:cNvPr>
          <p:cNvSpPr/>
          <p:nvPr/>
        </p:nvSpPr>
        <p:spPr>
          <a:xfrm>
            <a:off x="3319349" y="3822970"/>
            <a:ext cx="1557451" cy="822746"/>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OBJETIVO</a:t>
            </a:r>
          </a:p>
        </p:txBody>
      </p:sp>
      <p:sp>
        <p:nvSpPr>
          <p:cNvPr id="5" name="Rectángulo: esquinas redondeadas 4">
            <a:extLst>
              <a:ext uri="{FF2B5EF4-FFF2-40B4-BE49-F238E27FC236}">
                <a16:creationId xmlns:a16="http://schemas.microsoft.com/office/drawing/2014/main" id="{F06064EF-CF99-8920-433E-9C3F49BF1FC3}"/>
              </a:ext>
            </a:extLst>
          </p:cNvPr>
          <p:cNvSpPr/>
          <p:nvPr/>
        </p:nvSpPr>
        <p:spPr>
          <a:xfrm>
            <a:off x="5548325" y="1853292"/>
            <a:ext cx="1557454" cy="822747"/>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PERSONAS </a:t>
            </a:r>
          </a:p>
          <a:p>
            <a:pPr algn="ctr"/>
            <a:r>
              <a:rPr lang="es-CL" b="1" dirty="0">
                <a:ln w="0"/>
                <a:solidFill>
                  <a:schemeClr val="tx1"/>
                </a:solidFill>
                <a:effectLst>
                  <a:outerShdw blurRad="38100" dist="19050" dir="2700000" algn="tl" rotWithShape="0">
                    <a:schemeClr val="dk1">
                      <a:alpha val="40000"/>
                    </a:schemeClr>
                  </a:outerShdw>
                </a:effectLst>
              </a:rPr>
              <a:t>Artículo 1</a:t>
            </a:r>
          </a:p>
        </p:txBody>
      </p:sp>
      <p:sp>
        <p:nvSpPr>
          <p:cNvPr id="15" name="Rectángulo: esquinas redondeadas 14">
            <a:extLst>
              <a:ext uri="{FF2B5EF4-FFF2-40B4-BE49-F238E27FC236}">
                <a16:creationId xmlns:a16="http://schemas.microsoft.com/office/drawing/2014/main" id="{A1B0E471-2F02-ABC2-1000-B3231A86FCD5}"/>
              </a:ext>
            </a:extLst>
          </p:cNvPr>
          <p:cNvSpPr/>
          <p:nvPr/>
        </p:nvSpPr>
        <p:spPr>
          <a:xfrm>
            <a:off x="5548323" y="3830333"/>
            <a:ext cx="1557456" cy="815383"/>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IMPUESTOS</a:t>
            </a:r>
          </a:p>
          <a:p>
            <a:pPr algn="ctr"/>
            <a:r>
              <a:rPr lang="es-CL" b="1" dirty="0">
                <a:ln w="0"/>
                <a:solidFill>
                  <a:schemeClr val="tx1"/>
                </a:solidFill>
                <a:effectLst>
                  <a:outerShdw blurRad="38100" dist="19050" dir="2700000" algn="tl" rotWithShape="0">
                    <a:schemeClr val="dk1">
                      <a:alpha val="40000"/>
                    </a:schemeClr>
                  </a:outerShdw>
                </a:effectLst>
              </a:rPr>
              <a:t>Artículo 2</a:t>
            </a:r>
          </a:p>
        </p:txBody>
      </p:sp>
    </p:spTree>
    <p:extLst>
      <p:ext uri="{BB962C8B-B14F-4D97-AF65-F5344CB8AC3E}">
        <p14:creationId xmlns:p14="http://schemas.microsoft.com/office/powerpoint/2010/main" val="848570666"/>
      </p:ext>
    </p:extLst>
  </p:cSld>
  <p:clrMapOvr>
    <a:masterClrMapping/>
  </p:clrMapOvr>
  <p:transition spd="slow">
    <p:cove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173742"/>
            <a:ext cx="8229600" cy="4943279"/>
          </a:xfrm>
        </p:spPr>
        <p:txBody>
          <a:bodyPr/>
          <a:lstStyle/>
          <a:p>
            <a:pPr algn="just">
              <a:spcAft>
                <a:spcPts val="0"/>
              </a:spcAft>
            </a:pPr>
            <a:r>
              <a:rPr lang="es-MX" sz="2000" b="1" dirty="0"/>
              <a:t>Aplica sólo a las </a:t>
            </a:r>
            <a:r>
              <a:rPr lang="es-MX" sz="2000" b="1" u="sng" dirty="0"/>
              <a:t>personas residentes</a:t>
            </a:r>
            <a:r>
              <a:rPr lang="es-MX" sz="2000" b="1" dirty="0"/>
              <a:t> de uno o de ambos Estados Contratantes, salvo que en el Convenio se disponga de otro modo.</a:t>
            </a:r>
          </a:p>
          <a:p>
            <a:pPr marL="0" indent="0" algn="just">
              <a:spcAft>
                <a:spcPts val="0"/>
              </a:spcAft>
              <a:buNone/>
            </a:pPr>
            <a:endParaRPr lang="es-MX" sz="2000" b="1" dirty="0"/>
          </a:p>
          <a:p>
            <a:pPr marL="457200" indent="-457200" algn="just">
              <a:spcAft>
                <a:spcPts val="0"/>
              </a:spcAft>
              <a:buFont typeface="+mj-lt"/>
              <a:buAutoNum type="arabicPeriod"/>
            </a:pPr>
            <a:r>
              <a:rPr lang="es-MX" sz="2000" b="1" u="sng" dirty="0"/>
              <a:t>Estados Unidos</a:t>
            </a:r>
            <a:r>
              <a:rPr lang="es-MX" sz="2000" b="1" dirty="0"/>
              <a:t>: </a:t>
            </a:r>
            <a:r>
              <a:rPr lang="es-MX" sz="2000" dirty="0"/>
              <a:t>Significa los Estados Unidos de América, e incluye sus Estados y el Distrito de Columbia.</a:t>
            </a:r>
          </a:p>
          <a:p>
            <a:pPr algn="just">
              <a:spcAft>
                <a:spcPts val="0"/>
              </a:spcAft>
              <a:buFontTx/>
              <a:buChar char="-"/>
            </a:pPr>
            <a:r>
              <a:rPr lang="es-MX" sz="2000" u="sng" dirty="0"/>
              <a:t>No incluye</a:t>
            </a:r>
            <a:r>
              <a:rPr lang="es-MX" sz="2000" dirty="0"/>
              <a:t>: Puerto Rico, las Islas Vírgenes, Guam o cualquier otra posesión estadounidense. Art. 3(1)(a).</a:t>
            </a:r>
          </a:p>
          <a:p>
            <a:pPr algn="just">
              <a:spcAft>
                <a:spcPts val="0"/>
              </a:spcAft>
              <a:buFontTx/>
              <a:buChar char="-"/>
            </a:pPr>
            <a:endParaRPr lang="es-MX" sz="2000" dirty="0"/>
          </a:p>
          <a:p>
            <a:pPr marL="457200" indent="-457200" algn="just">
              <a:spcAft>
                <a:spcPts val="0"/>
              </a:spcAft>
              <a:buFont typeface="+mj-lt"/>
              <a:buAutoNum type="arabicPeriod" startAt="2"/>
            </a:pPr>
            <a:r>
              <a:rPr lang="es-MX" sz="2000" b="1" u="sng" dirty="0"/>
              <a:t>Chile</a:t>
            </a:r>
            <a:r>
              <a:rPr lang="es-MX" sz="2000" b="1" dirty="0"/>
              <a:t>:</a:t>
            </a:r>
            <a:r>
              <a:rPr lang="es-MX" sz="2000" dirty="0"/>
              <a:t> Significa la República de Chile. Art. 3(1)(b).</a:t>
            </a:r>
          </a:p>
          <a:p>
            <a:pPr marL="0" indent="0" algn="just">
              <a:spcAft>
                <a:spcPts val="0"/>
              </a:spcAft>
              <a:buNone/>
            </a:pPr>
            <a:endParaRPr lang="es-MX" sz="2000" dirty="0"/>
          </a:p>
          <a:p>
            <a:pPr marL="0" indent="0" algn="just">
              <a:spcAft>
                <a:spcPts val="0"/>
              </a:spcAft>
              <a:buNone/>
            </a:pPr>
            <a:endParaRPr lang="es-MX" sz="2000" dirty="0"/>
          </a:p>
          <a:p>
            <a:pPr marL="0" indent="0" algn="just">
              <a:spcAft>
                <a:spcPts val="0"/>
              </a:spcAft>
              <a:buNone/>
            </a:pPr>
            <a:endParaRPr lang="es-MX" sz="2000" dirty="0"/>
          </a:p>
          <a:p>
            <a:pPr marL="0" indent="0" algn="just">
              <a:spcAft>
                <a:spcPts val="0"/>
              </a:spcAft>
              <a:buNone/>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49</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49</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ART. 1: ÁMBITO GENERAL DE APLICACIÓN</a:t>
            </a:r>
          </a:p>
        </p:txBody>
      </p:sp>
    </p:spTree>
    <p:extLst>
      <p:ext uri="{BB962C8B-B14F-4D97-AF65-F5344CB8AC3E}">
        <p14:creationId xmlns:p14="http://schemas.microsoft.com/office/powerpoint/2010/main" val="2089059755"/>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normAutofit/>
          </a:bodyPr>
          <a:lstStyle/>
          <a:p>
            <a:r>
              <a:rPr lang="es-ES" sz="3200" b="1" dirty="0"/>
              <a:t>INTRODUCCIÓN</a:t>
            </a:r>
          </a:p>
        </p:txBody>
      </p:sp>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079292"/>
            <a:ext cx="8229600" cy="5046871"/>
          </a:xfrm>
        </p:spPr>
        <p:txBody>
          <a:bodyPr/>
          <a:lstStyle/>
          <a:p>
            <a:pPr algn="just">
              <a:spcAft>
                <a:spcPts val="600"/>
              </a:spcAft>
            </a:pPr>
            <a:r>
              <a:rPr lang="en-US" sz="2000" b="1" dirty="0" err="1"/>
              <a:t>Principios</a:t>
            </a:r>
            <a:r>
              <a:rPr lang="en-US" sz="2000" b="1" dirty="0"/>
              <a:t> de la Residencia y de la Fuente </a:t>
            </a:r>
            <a:r>
              <a:rPr lang="en-US" sz="2000" b="1" dirty="0" err="1"/>
              <a:t>en</a:t>
            </a:r>
            <a:r>
              <a:rPr lang="en-US" sz="2000" b="1" dirty="0"/>
              <a:t> la LIR (art. 3)</a:t>
            </a:r>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5</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5</a:t>
            </a:fld>
            <a:endParaRPr lang="es-ES" altLang="es-CL"/>
          </a:p>
        </p:txBody>
      </p:sp>
      <p:sp>
        <p:nvSpPr>
          <p:cNvPr id="4" name="Rectángulo: esquinas redondeadas 3">
            <a:extLst>
              <a:ext uri="{FF2B5EF4-FFF2-40B4-BE49-F238E27FC236}">
                <a16:creationId xmlns:a16="http://schemas.microsoft.com/office/drawing/2014/main" id="{449386CF-B873-DC5F-6D20-CDFF458D4513}"/>
              </a:ext>
            </a:extLst>
          </p:cNvPr>
          <p:cNvSpPr/>
          <p:nvPr/>
        </p:nvSpPr>
        <p:spPr>
          <a:xfrm>
            <a:off x="494069" y="2099019"/>
            <a:ext cx="2662420" cy="1143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PERSONAS RESIDENTES O DOMICILIADAS EN CHILE</a:t>
            </a:r>
          </a:p>
        </p:txBody>
      </p:sp>
      <p:sp>
        <p:nvSpPr>
          <p:cNvPr id="6" name="Rectángulo: esquinas redondeadas 5">
            <a:extLst>
              <a:ext uri="{FF2B5EF4-FFF2-40B4-BE49-F238E27FC236}">
                <a16:creationId xmlns:a16="http://schemas.microsoft.com/office/drawing/2014/main" id="{8E698C69-B58E-8879-CF9F-7DF3D9EDB70E}"/>
              </a:ext>
            </a:extLst>
          </p:cNvPr>
          <p:cNvSpPr/>
          <p:nvPr/>
        </p:nvSpPr>
        <p:spPr>
          <a:xfrm>
            <a:off x="3524809" y="2265562"/>
            <a:ext cx="2094381" cy="822747"/>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TRIBUTACIÓN DE FUENTE MUNDIAL</a:t>
            </a:r>
          </a:p>
        </p:txBody>
      </p:sp>
      <p:sp>
        <p:nvSpPr>
          <p:cNvPr id="7" name="Rectángulo: esquinas redondeadas 6">
            <a:extLst>
              <a:ext uri="{FF2B5EF4-FFF2-40B4-BE49-F238E27FC236}">
                <a16:creationId xmlns:a16="http://schemas.microsoft.com/office/drawing/2014/main" id="{DC3DBDB2-F95D-FC0F-CB61-D0330C2DD4F7}"/>
              </a:ext>
            </a:extLst>
          </p:cNvPr>
          <p:cNvSpPr/>
          <p:nvPr/>
        </p:nvSpPr>
        <p:spPr>
          <a:xfrm>
            <a:off x="5987510" y="2187741"/>
            <a:ext cx="2759704" cy="978387"/>
          </a:xfrm>
          <a:prstGeom prst="roundRect">
            <a:avLst/>
          </a:prstGeom>
          <a:solidFill>
            <a:schemeClr val="accent3">
              <a:lumMod val="60000"/>
              <a:lumOff val="40000"/>
            </a:schemeClr>
          </a:solidFill>
          <a:ln>
            <a:solidFill>
              <a:schemeClr val="accent3">
                <a:lumMod val="60000"/>
                <a:lumOff val="4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s-CL" sz="1600" dirty="0">
              <a:ln w="0"/>
              <a:solidFill>
                <a:schemeClr val="tx1"/>
              </a:solidFill>
              <a:effectLst>
                <a:outerShdw blurRad="38100" dist="19050" dir="2700000" algn="tl" rotWithShape="0">
                  <a:schemeClr val="dk1">
                    <a:alpha val="40000"/>
                  </a:schemeClr>
                </a:outerShdw>
              </a:effectLst>
            </a:endParaRPr>
          </a:p>
          <a:p>
            <a:pPr algn="ctr"/>
            <a:r>
              <a:rPr lang="es-CL" sz="1600" dirty="0">
                <a:ln w="0"/>
                <a:solidFill>
                  <a:schemeClr val="tx1"/>
                </a:solidFill>
                <a:effectLst>
                  <a:outerShdw blurRad="38100" dist="19050" dir="2700000" algn="tl" rotWithShape="0">
                    <a:schemeClr val="dk1">
                      <a:alpha val="40000"/>
                    </a:schemeClr>
                  </a:outerShdw>
                </a:effectLst>
              </a:rPr>
              <a:t>Todas sus rentas sin importar su origen, denominación o naturaleza</a:t>
            </a:r>
          </a:p>
          <a:p>
            <a:pPr algn="ctr"/>
            <a:endParaRPr lang="es-CL" dirty="0">
              <a:ln w="0"/>
              <a:solidFill>
                <a:schemeClr val="tx1"/>
              </a:solidFill>
              <a:effectLst>
                <a:outerShdw blurRad="38100" dist="19050" dir="2700000" algn="tl" rotWithShape="0">
                  <a:schemeClr val="dk1">
                    <a:alpha val="40000"/>
                  </a:schemeClr>
                </a:outerShdw>
              </a:effectLst>
            </a:endParaRPr>
          </a:p>
        </p:txBody>
      </p:sp>
      <p:sp>
        <p:nvSpPr>
          <p:cNvPr id="9" name="Rectángulo: esquinas redondeadas 8">
            <a:extLst>
              <a:ext uri="{FF2B5EF4-FFF2-40B4-BE49-F238E27FC236}">
                <a16:creationId xmlns:a16="http://schemas.microsoft.com/office/drawing/2014/main" id="{1DE29A63-F1A9-6063-7623-E2451FDEEBCD}"/>
              </a:ext>
            </a:extLst>
          </p:cNvPr>
          <p:cNvSpPr/>
          <p:nvPr/>
        </p:nvSpPr>
        <p:spPr>
          <a:xfrm>
            <a:off x="3526929" y="3868269"/>
            <a:ext cx="2094381" cy="822747"/>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TRIBUTACIÓN DE FUENTE LOCAL</a:t>
            </a:r>
          </a:p>
        </p:txBody>
      </p:sp>
      <p:cxnSp>
        <p:nvCxnSpPr>
          <p:cNvPr id="11" name="Conector recto de flecha 10">
            <a:extLst>
              <a:ext uri="{FF2B5EF4-FFF2-40B4-BE49-F238E27FC236}">
                <a16:creationId xmlns:a16="http://schemas.microsoft.com/office/drawing/2014/main" id="{7A054165-88AC-9E65-0A00-48AABAE19ED1}"/>
              </a:ext>
            </a:extLst>
          </p:cNvPr>
          <p:cNvCxnSpPr>
            <a:cxnSpLocks/>
            <a:stCxn id="4" idx="3"/>
            <a:endCxn id="6" idx="1"/>
          </p:cNvCxnSpPr>
          <p:nvPr/>
        </p:nvCxnSpPr>
        <p:spPr>
          <a:xfrm>
            <a:off x="3156489" y="2670519"/>
            <a:ext cx="368320" cy="6417"/>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5" name="Conector recto de flecha 14">
            <a:extLst>
              <a:ext uri="{FF2B5EF4-FFF2-40B4-BE49-F238E27FC236}">
                <a16:creationId xmlns:a16="http://schemas.microsoft.com/office/drawing/2014/main" id="{DF84BDC6-991D-6798-83A5-AFB7D5D2C6A0}"/>
              </a:ext>
            </a:extLst>
          </p:cNvPr>
          <p:cNvCxnSpPr>
            <a:cxnSpLocks/>
            <a:stCxn id="6" idx="3"/>
            <a:endCxn id="7" idx="1"/>
          </p:cNvCxnSpPr>
          <p:nvPr/>
        </p:nvCxnSpPr>
        <p:spPr>
          <a:xfrm flipV="1">
            <a:off x="5619190" y="2676935"/>
            <a:ext cx="368320" cy="1"/>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0" name="Conector recto de flecha 19">
            <a:extLst>
              <a:ext uri="{FF2B5EF4-FFF2-40B4-BE49-F238E27FC236}">
                <a16:creationId xmlns:a16="http://schemas.microsoft.com/office/drawing/2014/main" id="{843DC883-641F-BD98-1274-34C6A0F07BEC}"/>
              </a:ext>
            </a:extLst>
          </p:cNvPr>
          <p:cNvCxnSpPr>
            <a:cxnSpLocks/>
            <a:stCxn id="22" idx="3"/>
            <a:endCxn id="9" idx="1"/>
          </p:cNvCxnSpPr>
          <p:nvPr/>
        </p:nvCxnSpPr>
        <p:spPr>
          <a:xfrm>
            <a:off x="3178974" y="4279642"/>
            <a:ext cx="347955" cy="1"/>
          </a:xfrm>
          <a:prstGeom prst="straightConnector1">
            <a:avLst/>
          </a:prstGeom>
          <a:ln>
            <a:solidFill>
              <a:srgbClr val="D39567"/>
            </a:solidFill>
            <a:tailEnd type="triangle"/>
          </a:ln>
        </p:spPr>
        <p:style>
          <a:lnRef idx="2">
            <a:schemeClr val="accent1"/>
          </a:lnRef>
          <a:fillRef idx="0">
            <a:schemeClr val="accent1"/>
          </a:fillRef>
          <a:effectRef idx="1">
            <a:schemeClr val="accent1"/>
          </a:effectRef>
          <a:fontRef idx="minor">
            <a:schemeClr val="tx1"/>
          </a:fontRef>
        </p:style>
      </p:cxnSp>
      <p:cxnSp>
        <p:nvCxnSpPr>
          <p:cNvPr id="24" name="Conector recto de flecha 23">
            <a:extLst>
              <a:ext uri="{FF2B5EF4-FFF2-40B4-BE49-F238E27FC236}">
                <a16:creationId xmlns:a16="http://schemas.microsoft.com/office/drawing/2014/main" id="{666C94F9-DC84-BCA1-0ABF-6CCAAB7E474C}"/>
              </a:ext>
            </a:extLst>
          </p:cNvPr>
          <p:cNvCxnSpPr>
            <a:cxnSpLocks/>
            <a:stCxn id="9" idx="3"/>
            <a:endCxn id="35" idx="1"/>
          </p:cNvCxnSpPr>
          <p:nvPr/>
        </p:nvCxnSpPr>
        <p:spPr>
          <a:xfrm flipV="1">
            <a:off x="5621310" y="4279642"/>
            <a:ext cx="365140" cy="1"/>
          </a:xfrm>
          <a:prstGeom prst="straightConnector1">
            <a:avLst/>
          </a:prstGeom>
          <a:ln>
            <a:solidFill>
              <a:srgbClr val="D39567"/>
            </a:solidFill>
            <a:tailEnd type="triangle"/>
          </a:ln>
        </p:spPr>
        <p:style>
          <a:lnRef idx="2">
            <a:schemeClr val="accent1"/>
          </a:lnRef>
          <a:fillRef idx="0">
            <a:schemeClr val="accent1"/>
          </a:fillRef>
          <a:effectRef idx="1">
            <a:schemeClr val="accent1"/>
          </a:effectRef>
          <a:fontRef idx="minor">
            <a:schemeClr val="tx1"/>
          </a:fontRef>
        </p:style>
      </p:cxnSp>
      <p:sp>
        <p:nvSpPr>
          <p:cNvPr id="22" name="Rectángulo: esquinas redondeadas 21">
            <a:extLst>
              <a:ext uri="{FF2B5EF4-FFF2-40B4-BE49-F238E27FC236}">
                <a16:creationId xmlns:a16="http://schemas.microsoft.com/office/drawing/2014/main" id="{44544BE0-DC8C-30AE-EB0D-C490EE4C01C5}"/>
              </a:ext>
            </a:extLst>
          </p:cNvPr>
          <p:cNvSpPr/>
          <p:nvPr/>
        </p:nvSpPr>
        <p:spPr>
          <a:xfrm>
            <a:off x="516554" y="3708142"/>
            <a:ext cx="2662420" cy="11430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PERSONAS SIN RESIDENCIA O DOMICILIO EN CHILE</a:t>
            </a:r>
          </a:p>
        </p:txBody>
      </p:sp>
      <p:sp>
        <p:nvSpPr>
          <p:cNvPr id="35" name="Rectángulo: esquinas redondeadas 34">
            <a:extLst>
              <a:ext uri="{FF2B5EF4-FFF2-40B4-BE49-F238E27FC236}">
                <a16:creationId xmlns:a16="http://schemas.microsoft.com/office/drawing/2014/main" id="{256FA4E6-CBB9-36D2-D1A4-17BEE2EA28AC}"/>
              </a:ext>
            </a:extLst>
          </p:cNvPr>
          <p:cNvSpPr/>
          <p:nvPr/>
        </p:nvSpPr>
        <p:spPr>
          <a:xfrm>
            <a:off x="5986450" y="3790448"/>
            <a:ext cx="2759704" cy="978387"/>
          </a:xfrm>
          <a:prstGeom prst="roundRect">
            <a:avLst/>
          </a:prstGeom>
          <a:solidFill>
            <a:srgbClr val="DFB291"/>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s-CL" dirty="0">
              <a:ln w="0"/>
              <a:solidFill>
                <a:schemeClr val="tx1"/>
              </a:solidFill>
              <a:effectLst>
                <a:outerShdw blurRad="38100" dist="19050" dir="2700000" algn="tl" rotWithShape="0">
                  <a:schemeClr val="dk1">
                    <a:alpha val="40000"/>
                  </a:schemeClr>
                </a:outerShdw>
              </a:effectLst>
            </a:endParaRPr>
          </a:p>
          <a:p>
            <a:pPr algn="ctr"/>
            <a:r>
              <a:rPr lang="es-CL" dirty="0">
                <a:ln w="0"/>
                <a:solidFill>
                  <a:schemeClr val="tx1"/>
                </a:solidFill>
                <a:effectLst>
                  <a:outerShdw blurRad="38100" dist="19050" dir="2700000" algn="tl" rotWithShape="0">
                    <a:schemeClr val="dk1">
                      <a:alpha val="40000"/>
                    </a:schemeClr>
                  </a:outerShdw>
                </a:effectLst>
              </a:rPr>
              <a:t>Sólo rentas de fuente chilena</a:t>
            </a:r>
          </a:p>
          <a:p>
            <a:pPr algn="ctr"/>
            <a:endParaRPr lang="es-CL"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30095501"/>
      </p:ext>
    </p:extLst>
  </p:cSld>
  <p:clrMapOvr>
    <a:masterClrMapping/>
  </p:clrMapOvr>
  <p:transition spd="slow">
    <p:cove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173742"/>
            <a:ext cx="8229600" cy="4943279"/>
          </a:xfrm>
        </p:spPr>
        <p:txBody>
          <a:bodyPr/>
          <a:lstStyle/>
          <a:p>
            <a:pPr algn="just">
              <a:spcAft>
                <a:spcPts val="0"/>
              </a:spcAft>
            </a:pPr>
            <a:r>
              <a:rPr lang="es-MX" sz="2000" b="1" dirty="0"/>
              <a:t>NO LIMITA BENEFICIOS (exclusión, exención, deducción, crédito u otras rebajas o beneficios acordados actualmente o en el futuro)</a:t>
            </a:r>
            <a:r>
              <a:rPr lang="es-MX" sz="2000" dirty="0"/>
              <a:t>:</a:t>
            </a:r>
          </a:p>
          <a:p>
            <a:pPr marL="457200" indent="-457200" algn="just">
              <a:spcAft>
                <a:spcPts val="0"/>
              </a:spcAft>
              <a:buFont typeface="+mj-lt"/>
              <a:buAutoNum type="alphaLcPeriod"/>
            </a:pPr>
            <a:r>
              <a:rPr lang="es-MX" sz="2000" dirty="0"/>
              <a:t>Por las leyes de cualquiera de los Estados Contratantes; o</a:t>
            </a:r>
          </a:p>
          <a:p>
            <a:pPr marL="457200" indent="-457200" algn="just">
              <a:spcAft>
                <a:spcPts val="0"/>
              </a:spcAft>
              <a:buFont typeface="+mj-lt"/>
              <a:buAutoNum type="alphaLcPeriod"/>
            </a:pPr>
            <a:r>
              <a:rPr lang="es-MX" sz="2000" dirty="0"/>
              <a:t>Por cualquier otro acuerdo respecto del cual los Estados Contratantes son partes. Protocolo (2).</a:t>
            </a:r>
          </a:p>
          <a:p>
            <a:pPr marL="457200" indent="-457200" algn="just">
              <a:spcAft>
                <a:spcPts val="0"/>
              </a:spcAft>
              <a:buFont typeface="+mj-lt"/>
              <a:buAutoNum type="alphaLcPeriod"/>
            </a:pPr>
            <a:endParaRPr lang="es-MX" sz="2000" dirty="0"/>
          </a:p>
          <a:p>
            <a:pPr algn="just">
              <a:spcAft>
                <a:spcPts val="0"/>
              </a:spcAft>
              <a:buFontTx/>
              <a:buChar char="-"/>
            </a:pPr>
            <a:r>
              <a:rPr lang="es-MX" sz="2000" b="1" dirty="0"/>
              <a:t>El Convenio no puede incrementar la carga tributaria de un residente determinada bajo la ley doméstica de los Estados contratantes</a:t>
            </a:r>
            <a:r>
              <a:rPr lang="es-MX" sz="2000" dirty="0"/>
              <a:t>.</a:t>
            </a:r>
          </a:p>
          <a:p>
            <a:pPr algn="just">
              <a:spcAft>
                <a:spcPts val="0"/>
              </a:spcAft>
              <a:buFontTx/>
              <a:buChar char="-"/>
            </a:pPr>
            <a:r>
              <a:rPr lang="es-MX" sz="2000" dirty="0"/>
              <a:t>El derecho a gravar bajo el Convenio no puede ser ejercido a menos que tal derecho también exista bajo la ley doméstica.</a:t>
            </a:r>
          </a:p>
          <a:p>
            <a:pPr marL="457200" indent="-457200" algn="just">
              <a:spcAft>
                <a:spcPts val="0"/>
              </a:spcAft>
              <a:buFont typeface="+mj-lt"/>
              <a:buAutoNum type="alphaLcPeriod"/>
            </a:pPr>
            <a:endParaRPr lang="es-MX" sz="2000" dirty="0"/>
          </a:p>
          <a:p>
            <a:pPr marL="0" indent="0" algn="just">
              <a:spcAft>
                <a:spcPts val="0"/>
              </a:spcAft>
              <a:buNone/>
            </a:pPr>
            <a:endParaRPr lang="es-MX" sz="2000" dirty="0"/>
          </a:p>
          <a:p>
            <a:pPr marL="0" indent="0" algn="just">
              <a:spcAft>
                <a:spcPts val="0"/>
              </a:spcAft>
              <a:buNone/>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50</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50</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ART. 1: ÁMBITO GENERAL DE APLICACIÓN</a:t>
            </a:r>
          </a:p>
        </p:txBody>
      </p:sp>
    </p:spTree>
    <p:extLst>
      <p:ext uri="{BB962C8B-B14F-4D97-AF65-F5344CB8AC3E}">
        <p14:creationId xmlns:p14="http://schemas.microsoft.com/office/powerpoint/2010/main" val="2663493441"/>
      </p:ext>
    </p:extLst>
  </p:cSld>
  <p:clrMapOvr>
    <a:masterClrMapping/>
  </p:clrMapOvr>
  <p:transition spd="slow">
    <p:cove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292772"/>
            <a:ext cx="8229600" cy="4824249"/>
          </a:xfrm>
        </p:spPr>
        <p:txBody>
          <a:bodyPr/>
          <a:lstStyle/>
          <a:p>
            <a:pPr algn="just">
              <a:spcAft>
                <a:spcPts val="0"/>
              </a:spcAft>
            </a:pPr>
            <a:r>
              <a:rPr lang="es-MX" sz="2000" b="1" dirty="0"/>
              <a:t>SAVING CLAUSE:</a:t>
            </a:r>
            <a:r>
              <a:rPr lang="es-MX" sz="2000" dirty="0"/>
              <a:t> No obstante cualquier disposición del CDI, un Estado Contratante puede gravar a sus residentes (de acuerdo a lo estipulado en el Artículo 4 (Residencia)), </a:t>
            </a:r>
            <a:r>
              <a:rPr lang="es-MX" sz="2000" u="sng" dirty="0"/>
              <a:t>y en razón de la ciudadanía puede gravar a sus ciudadanos</a:t>
            </a:r>
            <a:r>
              <a:rPr lang="es-MX" sz="2000" dirty="0"/>
              <a:t>, como si el Convenio no hubiera entrado en vigor. Protocolo (4).</a:t>
            </a:r>
          </a:p>
          <a:p>
            <a:pPr algn="just">
              <a:spcAft>
                <a:spcPts val="0"/>
              </a:spcAft>
            </a:pPr>
            <a:r>
              <a:rPr lang="es-MX" sz="2000" b="1" dirty="0"/>
              <a:t>CIUDADANO:</a:t>
            </a:r>
            <a:r>
              <a:rPr lang="es-MX" sz="2000" dirty="0"/>
              <a:t> Incluye a un </a:t>
            </a:r>
            <a:r>
              <a:rPr lang="es-MX" sz="2000" u="sng" dirty="0" err="1"/>
              <a:t>ex-ciudadano</a:t>
            </a:r>
            <a:r>
              <a:rPr lang="es-MX" sz="2000" u="sng" dirty="0"/>
              <a:t> o a un residente por largo tiempo </a:t>
            </a:r>
            <a:r>
              <a:rPr lang="es-MX" sz="2000" dirty="0"/>
              <a:t>(</a:t>
            </a:r>
            <a:r>
              <a:rPr lang="es-MX" sz="2000" dirty="0" err="1"/>
              <a:t>long-term</a:t>
            </a:r>
            <a:r>
              <a:rPr lang="es-MX" sz="2000" dirty="0"/>
              <a:t> </a:t>
            </a:r>
            <a:r>
              <a:rPr lang="es-MX" sz="2000" dirty="0" err="1"/>
              <a:t>resident</a:t>
            </a:r>
            <a:r>
              <a:rPr lang="es-MX" sz="2000" dirty="0"/>
              <a:t>), pero sólo por el período de 10 años siguientes a la pérdida de esa calidad.</a:t>
            </a:r>
            <a:r>
              <a:rPr lang="es-MX" sz="2000" dirty="0">
                <a:highlight>
                  <a:srgbClr val="FFFF00"/>
                </a:highlight>
              </a:rPr>
              <a:t>  </a:t>
            </a:r>
          </a:p>
          <a:p>
            <a:pPr algn="just">
              <a:spcAft>
                <a:spcPts val="0"/>
              </a:spcAft>
            </a:pPr>
            <a:endParaRPr lang="es-MX" sz="2000" dirty="0">
              <a:highlight>
                <a:srgbClr val="FFFF00"/>
              </a:highlight>
            </a:endParaRPr>
          </a:p>
          <a:p>
            <a:pPr algn="just">
              <a:spcAft>
                <a:spcPts val="0"/>
              </a:spcAft>
            </a:pPr>
            <a:r>
              <a:rPr lang="es-ES" sz="2000" dirty="0"/>
              <a:t>Los ciudadanos de EE.UU. y residentes permanentes (</a:t>
            </a:r>
            <a:r>
              <a:rPr lang="es-ES" sz="2000" dirty="0" err="1"/>
              <a:t>green-card</a:t>
            </a:r>
            <a:r>
              <a:rPr lang="es-ES" sz="2000" dirty="0"/>
              <a:t> </a:t>
            </a:r>
            <a:r>
              <a:rPr lang="es-ES" sz="2000" dirty="0" err="1"/>
              <a:t>holder</a:t>
            </a:r>
            <a:r>
              <a:rPr lang="es-ES" sz="2000" dirty="0"/>
              <a:t>), por regla general deben tributar en EE.UU. </a:t>
            </a:r>
            <a:r>
              <a:rPr lang="es-ES" sz="2000" u="sng" dirty="0"/>
              <a:t>independiente del país de residencia</a:t>
            </a:r>
            <a:r>
              <a:rPr lang="es-ES" sz="2000" dirty="0"/>
              <a:t>. En esencia, se puede decir que los ciudadanos tributan por nacionalidad y esto se extiende a quienes, si bien no son ciudadanos, tienen residencia permanente. </a:t>
            </a:r>
          </a:p>
          <a:p>
            <a:pPr algn="just">
              <a:spcAft>
                <a:spcPts val="0"/>
              </a:spcAft>
            </a:pPr>
            <a:endParaRPr lang="es-MX" sz="2000" dirty="0">
              <a:highlight>
                <a:srgbClr val="FFFF00"/>
              </a:highlight>
            </a:endParaRPr>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marL="0" marR="0" lvl="0" indent="0" algn="l" defTabSz="457200" rtl="0" eaLnBrk="1" fontAlgn="base" latinLnBrk="0" hangingPunct="1">
              <a:lnSpc>
                <a:spcPct val="100000"/>
              </a:lnSpc>
              <a:spcBef>
                <a:spcPct val="0"/>
              </a:spcBef>
              <a:spcAft>
                <a:spcPts val="600"/>
              </a:spcAft>
              <a:buClrTx/>
              <a:buSzTx/>
              <a:buFontTx/>
              <a:buNone/>
              <a:tabLst/>
              <a:defRPr/>
            </a:pPr>
            <a:fld id="{07B9896D-0F24-44E7-A8F0-FFC3A1AD33EC}" type="slidenum">
              <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ts val="600"/>
                </a:spcAft>
                <a:buClrTx/>
                <a:buSzTx/>
                <a:buFontTx/>
                <a:buNone/>
                <a:tabLst/>
                <a:defRPr/>
              </a:pPr>
              <a:t>51</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marL="0" marR="0" lvl="0" indent="0" algn="l" defTabSz="457200" rtl="0" eaLnBrk="0" fontAlgn="base" latinLnBrk="0" hangingPunct="0">
              <a:lnSpc>
                <a:spcPct val="90000"/>
              </a:lnSpc>
              <a:spcBef>
                <a:spcPct val="0"/>
              </a:spcBef>
              <a:spcAft>
                <a:spcPts val="600"/>
              </a:spcAft>
              <a:buClrTx/>
              <a:buSzTx/>
              <a:buFontTx/>
              <a:buNone/>
              <a:tabLst/>
              <a:defRPr/>
            </a:pPr>
            <a:fld id="{843B9C29-BB2F-4802-9D3E-7D4C9C53DF56}"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0" fontAlgn="base" latinLnBrk="0" hangingPunct="0">
                <a:lnSpc>
                  <a:spcPct val="90000"/>
                </a:lnSpc>
                <a:spcBef>
                  <a:spcPct val="0"/>
                </a:spcBef>
                <a:spcAft>
                  <a:spcPts val="600"/>
                </a:spcAft>
                <a:buClrTx/>
                <a:buSzTx/>
                <a:buFontTx/>
                <a:buNone/>
                <a:tabLst/>
                <a:defRPr/>
              </a:pPr>
              <a:t>51</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IMPACTOS EN LA TRIBUTACIÓN DE CIUDADANOS: SAVING CLAUSE</a:t>
            </a:r>
          </a:p>
        </p:txBody>
      </p:sp>
    </p:spTree>
    <p:extLst>
      <p:ext uri="{BB962C8B-B14F-4D97-AF65-F5344CB8AC3E}">
        <p14:creationId xmlns:p14="http://schemas.microsoft.com/office/powerpoint/2010/main" val="1810659373"/>
      </p:ext>
    </p:extLst>
  </p:cSld>
  <p:clrMapOvr>
    <a:masterClrMapping/>
  </p:clrMapOvr>
  <p:transition spd="slow">
    <p:cove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2246F-C663-B4CF-CB23-BE295AB13109}"/>
              </a:ext>
            </a:extLst>
          </p:cNvPr>
          <p:cNvSpPr>
            <a:spLocks noGrp="1"/>
          </p:cNvSpPr>
          <p:nvPr>
            <p:ph type="title"/>
          </p:nvPr>
        </p:nvSpPr>
        <p:spPr>
          <a:xfrm>
            <a:off x="634623" y="0"/>
            <a:ext cx="8229600" cy="1143000"/>
          </a:xfrm>
        </p:spPr>
        <p:txBody>
          <a:bodyPr/>
          <a:lstStyle/>
          <a:p>
            <a:r>
              <a:rPr lang="en-US" sz="3200" b="1" dirty="0"/>
              <a:t>IRC § 877 - EXPATRIATION TO AVOID TAX - </a:t>
            </a:r>
            <a:r>
              <a:rPr lang="es-CL" sz="3200" b="1" dirty="0"/>
              <a:t>LONG-TERM RESIDENT - IRC § 877(e)(2) </a:t>
            </a:r>
            <a:endParaRPr lang="en-US" sz="3200" b="1" dirty="0"/>
          </a:p>
        </p:txBody>
      </p:sp>
      <p:sp>
        <p:nvSpPr>
          <p:cNvPr id="3" name="Content Placeholder 2">
            <a:extLst>
              <a:ext uri="{FF2B5EF4-FFF2-40B4-BE49-F238E27FC236}">
                <a16:creationId xmlns:a16="http://schemas.microsoft.com/office/drawing/2014/main" id="{F970219C-6999-8FD7-2470-B05673273C16}"/>
              </a:ext>
            </a:extLst>
          </p:cNvPr>
          <p:cNvSpPr>
            <a:spLocks noGrp="1"/>
          </p:cNvSpPr>
          <p:nvPr>
            <p:ph sz="half" idx="1"/>
          </p:nvPr>
        </p:nvSpPr>
        <p:spPr>
          <a:xfrm>
            <a:off x="274435" y="1237012"/>
            <a:ext cx="8382000" cy="4383976"/>
          </a:xfrm>
        </p:spPr>
        <p:txBody>
          <a:bodyPr/>
          <a:lstStyle/>
          <a:p>
            <a:pPr algn="just"/>
            <a:endParaRPr lang="en-US" sz="1800" dirty="0"/>
          </a:p>
          <a:p>
            <a:pPr algn="just"/>
            <a:r>
              <a:rPr lang="es-CL" sz="1800" dirty="0"/>
              <a:t>Producto de lo anterior, es que existen regulaciones que imponen requisitos y limitaciones a las personas que buscan renunciar a su ciudadanía estadounidense o a su residencia permanente de larga data. </a:t>
            </a:r>
          </a:p>
          <a:p>
            <a:pPr algn="just"/>
            <a:endParaRPr lang="en-US" sz="1800" dirty="0"/>
          </a:p>
          <a:p>
            <a:pPr algn="just"/>
            <a:r>
              <a:rPr lang="es-CL" sz="1800" b="1" u="sng" dirty="0" err="1"/>
              <a:t>Exit</a:t>
            </a:r>
            <a:r>
              <a:rPr lang="es-CL" sz="1800" b="1" u="sng" dirty="0"/>
              <a:t> Tax:</a:t>
            </a:r>
            <a:r>
              <a:rPr lang="es-CL" sz="1800" dirty="0"/>
              <a:t> es el impuesto con el cual se grava a las personas que renuncian a su ciudadanía estadounidense o a su residencia de larga data. </a:t>
            </a:r>
          </a:p>
          <a:p>
            <a:pPr algn="just"/>
            <a:endParaRPr lang="es-CL" sz="1800" dirty="0"/>
          </a:p>
          <a:p>
            <a:pPr algn="just"/>
            <a:r>
              <a:rPr lang="es-CL" sz="1800" dirty="0"/>
              <a:t>Entre otros requisitos, aplica a contribuyentes que cumplen alguna de las siguientes situaciones; cuentan con un patrimonio de USD 2,000,000 o más, han tenido ingresos anuales promedio sobre ciertos límites los últimos 5 años, no cumplen con la certificación de cumplimiento tributario por los últimos 5 años. </a:t>
            </a:r>
          </a:p>
          <a:p>
            <a:pPr algn="just"/>
            <a:endParaRPr lang="en-US" sz="2000" dirty="0"/>
          </a:p>
          <a:p>
            <a:pPr algn="just"/>
            <a:endParaRPr lang="es-CL" sz="2000" dirty="0"/>
          </a:p>
        </p:txBody>
      </p:sp>
      <p:sp>
        <p:nvSpPr>
          <p:cNvPr id="5" name="Slide Number Placeholder 4">
            <a:extLst>
              <a:ext uri="{FF2B5EF4-FFF2-40B4-BE49-F238E27FC236}">
                <a16:creationId xmlns:a16="http://schemas.microsoft.com/office/drawing/2014/main" id="{3ABEA7E9-1056-4EF8-5998-6EA0F566FEB9}"/>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52</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1156211524"/>
      </p:ext>
    </p:extLst>
  </p:cSld>
  <p:clrMapOvr>
    <a:masterClrMapping/>
  </p:clrMapOvr>
  <p:transition spd="slow">
    <p:cove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B3E80-0BCB-B4B0-235A-909B0D5628C6}"/>
              </a:ext>
            </a:extLst>
          </p:cNvPr>
          <p:cNvSpPr>
            <a:spLocks noGrp="1"/>
          </p:cNvSpPr>
          <p:nvPr>
            <p:ph type="title"/>
          </p:nvPr>
        </p:nvSpPr>
        <p:spPr>
          <a:xfrm>
            <a:off x="641444" y="136525"/>
            <a:ext cx="8045355" cy="1143000"/>
          </a:xfrm>
        </p:spPr>
        <p:txBody>
          <a:bodyPr/>
          <a:lstStyle/>
          <a:p>
            <a:r>
              <a:rPr lang="en-US" sz="3200" b="1" dirty="0"/>
              <a:t>IRC § 877 - EXPATRIATION TO AVOID TAX - LONG-TERM RESIDENT - IRC § 877(E)(2) </a:t>
            </a:r>
          </a:p>
        </p:txBody>
      </p:sp>
      <p:sp>
        <p:nvSpPr>
          <p:cNvPr id="3" name="Content Placeholder 2">
            <a:extLst>
              <a:ext uri="{FF2B5EF4-FFF2-40B4-BE49-F238E27FC236}">
                <a16:creationId xmlns:a16="http://schemas.microsoft.com/office/drawing/2014/main" id="{7A0A86CE-EA52-9DE0-A953-F4F186370752}"/>
              </a:ext>
            </a:extLst>
          </p:cNvPr>
          <p:cNvSpPr>
            <a:spLocks noGrp="1"/>
          </p:cNvSpPr>
          <p:nvPr>
            <p:ph sz="half" idx="1"/>
          </p:nvPr>
        </p:nvSpPr>
        <p:spPr>
          <a:xfrm>
            <a:off x="305947" y="1626656"/>
            <a:ext cx="8229599" cy="4525963"/>
          </a:xfrm>
        </p:spPr>
        <p:txBody>
          <a:bodyPr/>
          <a:lstStyle/>
          <a:p>
            <a:pPr algn="just"/>
            <a:r>
              <a:rPr lang="es-CL" sz="1800" dirty="0"/>
              <a:t>El </a:t>
            </a:r>
            <a:r>
              <a:rPr lang="es-CL" sz="1800" dirty="0" err="1"/>
              <a:t>Exit</a:t>
            </a:r>
            <a:r>
              <a:rPr lang="es-CL" sz="1800" dirty="0"/>
              <a:t> Tax se calcula bajo el supuesto que el contribuyente “vendió” todos sus activos al momento de la expatriación. (</a:t>
            </a:r>
            <a:r>
              <a:rPr lang="en-US" sz="1800" dirty="0"/>
              <a:t>IRC§ 877A - Tax responsibilities of expatriation). </a:t>
            </a:r>
          </a:p>
          <a:p>
            <a:pPr marL="0" indent="0" algn="just">
              <a:buNone/>
            </a:pPr>
            <a:endParaRPr lang="en-US" sz="1800" dirty="0"/>
          </a:p>
          <a:p>
            <a:pPr algn="just"/>
            <a:r>
              <a:rPr lang="es-CL" sz="1800" b="1" u="sng" dirty="0"/>
              <a:t>Respecto a quienes aplica el </a:t>
            </a:r>
            <a:r>
              <a:rPr lang="es-CL" sz="1800" b="1" u="sng" dirty="0" err="1"/>
              <a:t>Exit</a:t>
            </a:r>
            <a:r>
              <a:rPr lang="es-CL" sz="1800" b="1" u="sng" dirty="0"/>
              <a:t> Tax:</a:t>
            </a:r>
          </a:p>
          <a:p>
            <a:pPr algn="just">
              <a:buFontTx/>
              <a:buChar char="-"/>
            </a:pPr>
            <a:r>
              <a:rPr lang="es-CL" sz="1800" dirty="0"/>
              <a:t>Como mencionamos, primero a los </a:t>
            </a:r>
            <a:r>
              <a:rPr lang="es-CL" sz="1800" b="1" dirty="0"/>
              <a:t>ciudadanos de EE.UU. </a:t>
            </a:r>
            <a:r>
              <a:rPr lang="es-CL" sz="1800" dirty="0"/>
              <a:t>que lo son por ley, nacimiento o naturalización. Cualquier persona que nace en territorio estadounidense es ciudadano.</a:t>
            </a:r>
          </a:p>
          <a:p>
            <a:pPr algn="just">
              <a:buFontTx/>
              <a:buChar char="-"/>
            </a:pPr>
            <a:r>
              <a:rPr lang="es-CL" sz="1800" b="1" dirty="0"/>
              <a:t>Long </a:t>
            </a:r>
            <a:r>
              <a:rPr lang="es-CL" sz="1800" b="1" dirty="0" err="1"/>
              <a:t>Term</a:t>
            </a:r>
            <a:r>
              <a:rPr lang="es-CL" sz="1800" b="1" dirty="0"/>
              <a:t> </a:t>
            </a:r>
            <a:r>
              <a:rPr lang="es-CL" sz="1800" b="1" dirty="0" err="1"/>
              <a:t>Resident</a:t>
            </a:r>
            <a:r>
              <a:rPr lang="es-CL" sz="1800" dirty="0"/>
              <a:t>, son personas poseedoras de una “</a:t>
            </a:r>
            <a:r>
              <a:rPr lang="es-CL" sz="1800" dirty="0" err="1"/>
              <a:t>green-card</a:t>
            </a:r>
            <a:r>
              <a:rPr lang="es-CL" sz="1800" dirty="0"/>
              <a:t>” en al menos 8 años tributarios durante un período de 15 años que termina en el que la persona ya no es tratada como residente.  </a:t>
            </a:r>
          </a:p>
          <a:p>
            <a:pPr marL="0" indent="0" algn="just">
              <a:buNone/>
            </a:pPr>
            <a:endParaRPr lang="en-US" sz="2400" dirty="0"/>
          </a:p>
          <a:p>
            <a:pPr algn="just"/>
            <a:endParaRPr lang="en-US" sz="2400" dirty="0"/>
          </a:p>
          <a:p>
            <a:pPr algn="just"/>
            <a:endParaRPr lang="en-US" sz="2400" dirty="0"/>
          </a:p>
          <a:p>
            <a:pPr algn="just"/>
            <a:endParaRPr lang="en-US" sz="2400" dirty="0"/>
          </a:p>
          <a:p>
            <a:pPr algn="just"/>
            <a:endParaRPr lang="en-US" sz="2400" dirty="0"/>
          </a:p>
        </p:txBody>
      </p:sp>
      <p:sp>
        <p:nvSpPr>
          <p:cNvPr id="5" name="Slide Number Placeholder 4">
            <a:extLst>
              <a:ext uri="{FF2B5EF4-FFF2-40B4-BE49-F238E27FC236}">
                <a16:creationId xmlns:a16="http://schemas.microsoft.com/office/drawing/2014/main" id="{078A8279-2947-70D4-98B3-4FDF61A506CC}"/>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53</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2836572230"/>
      </p:ext>
    </p:extLst>
  </p:cSld>
  <p:clrMapOvr>
    <a:masterClrMapping/>
  </p:clrMapOvr>
  <p:transition spd="slow">
    <p:cove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E5630-51FD-D41E-986E-5B17F29572DF}"/>
              </a:ext>
            </a:extLst>
          </p:cNvPr>
          <p:cNvSpPr>
            <a:spLocks noGrp="1"/>
          </p:cNvSpPr>
          <p:nvPr>
            <p:ph type="title"/>
          </p:nvPr>
        </p:nvSpPr>
        <p:spPr/>
        <p:txBody>
          <a:bodyPr/>
          <a:lstStyle/>
          <a:p>
            <a:r>
              <a:rPr lang="es-CL" sz="3200" b="1" dirty="0"/>
              <a:t>SAVING CLAUSE - DISTINCIÓN ENTRE CIUDADANOS Y RESIDENTE PERMANENTES</a:t>
            </a:r>
            <a:endParaRPr lang="en-US" sz="3200" b="1" dirty="0"/>
          </a:p>
        </p:txBody>
      </p:sp>
      <p:sp>
        <p:nvSpPr>
          <p:cNvPr id="5" name="Slide Number Placeholder 4">
            <a:extLst>
              <a:ext uri="{FF2B5EF4-FFF2-40B4-BE49-F238E27FC236}">
                <a16:creationId xmlns:a16="http://schemas.microsoft.com/office/drawing/2014/main" id="{0942B08F-CE21-6113-B6B6-FB18E123D4CF}"/>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54</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9" name="Content Placeholder 8">
            <a:extLst>
              <a:ext uri="{FF2B5EF4-FFF2-40B4-BE49-F238E27FC236}">
                <a16:creationId xmlns:a16="http://schemas.microsoft.com/office/drawing/2014/main" id="{13EDE88C-CA98-1F9D-2C8D-01007473C1DF}"/>
              </a:ext>
            </a:extLst>
          </p:cNvPr>
          <p:cNvSpPr>
            <a:spLocks noGrp="1"/>
          </p:cNvSpPr>
          <p:nvPr>
            <p:ph sz="half" idx="1"/>
          </p:nvPr>
        </p:nvSpPr>
        <p:spPr>
          <a:xfrm>
            <a:off x="202817" y="1600200"/>
            <a:ext cx="8590547" cy="4525963"/>
          </a:xfrm>
        </p:spPr>
        <p:txBody>
          <a:bodyPr/>
          <a:lstStyle/>
          <a:p>
            <a:pPr algn="just"/>
            <a:r>
              <a:rPr lang="es-ES" sz="1600" b="1" dirty="0"/>
              <a:t>Las definiciones anteriores son relevantes por lo siguiente; </a:t>
            </a:r>
          </a:p>
          <a:p>
            <a:pPr algn="just"/>
            <a:endParaRPr lang="es-ES" sz="1600" dirty="0"/>
          </a:p>
          <a:p>
            <a:pPr algn="just"/>
            <a:r>
              <a:rPr lang="en-US" sz="1600" dirty="0"/>
              <a:t>Technical Explanations, Page 4: </a:t>
            </a:r>
            <a:r>
              <a:rPr lang="en-US" sz="1600" i="1" dirty="0"/>
              <a:t>The United States defines “long-term resident” as an individual (other than a U.S. citizen) who is a lawful permanent resident of the United States in at least 8 of the prior 15 taxable years. An individual is not treated as a lawful permanent resident for any taxable year in which the individual is treated as a resident of Chile under this Convention, or as a resident of any country other than the United States under the provisions of any other U.S. tax treaty, and the individual does not waive the benefits of the relevant tax treaty. </a:t>
            </a:r>
          </a:p>
          <a:p>
            <a:pPr algn="just"/>
            <a:endParaRPr lang="es-CL" sz="1600" i="1" dirty="0"/>
          </a:p>
          <a:p>
            <a:pPr algn="just">
              <a:buFont typeface="Wingdings" panose="05000000000000000000" pitchFamily="2" charset="2"/>
              <a:buChar char="Ø"/>
            </a:pPr>
            <a:r>
              <a:rPr lang="es-CL" sz="1600" dirty="0"/>
              <a:t>De acuerdo a las disposiciones del Convenio, y como indican las </a:t>
            </a:r>
            <a:r>
              <a:rPr lang="es-CL" sz="1600" dirty="0" err="1"/>
              <a:t>Technical</a:t>
            </a:r>
            <a:r>
              <a:rPr lang="es-CL" sz="1600" dirty="0"/>
              <a:t> </a:t>
            </a:r>
            <a:r>
              <a:rPr lang="es-CL" sz="1600" dirty="0" err="1"/>
              <a:t>Explanations</a:t>
            </a:r>
            <a:r>
              <a:rPr lang="es-CL" sz="1600" dirty="0"/>
              <a:t>, los años que una persona califique como residente de Chile, bajo las reglas del CDI, no serán considerados en el análisis para determinar si es “</a:t>
            </a:r>
            <a:r>
              <a:rPr lang="es-CL" sz="1600" dirty="0" err="1"/>
              <a:t>long-term</a:t>
            </a:r>
            <a:r>
              <a:rPr lang="es-CL" sz="1600" dirty="0"/>
              <a:t> </a:t>
            </a:r>
            <a:r>
              <a:rPr lang="es-CL" sz="1600" dirty="0" err="1"/>
              <a:t>resident</a:t>
            </a:r>
            <a:r>
              <a:rPr lang="es-CL" sz="1600" dirty="0"/>
              <a:t>” para efectos del </a:t>
            </a:r>
            <a:r>
              <a:rPr lang="es-CL" sz="1600" dirty="0" err="1"/>
              <a:t>exit</a:t>
            </a:r>
            <a:r>
              <a:rPr lang="es-CL" sz="1600" dirty="0"/>
              <a:t> </a:t>
            </a:r>
            <a:r>
              <a:rPr lang="es-CL" sz="1600" dirty="0" err="1"/>
              <a:t>tax</a:t>
            </a:r>
            <a:r>
              <a:rPr lang="es-CL" sz="1600" dirty="0"/>
              <a:t>. La IRC sección 877 consagra esta regla también. </a:t>
            </a:r>
          </a:p>
          <a:p>
            <a:pPr algn="just"/>
            <a:endParaRPr lang="es-ES" sz="1600" i="1" dirty="0"/>
          </a:p>
          <a:p>
            <a:pPr algn="just"/>
            <a:endParaRPr lang="es-ES" sz="1600" dirty="0"/>
          </a:p>
          <a:p>
            <a:pPr algn="just"/>
            <a:endParaRPr lang="es-ES" sz="1600" i="1" dirty="0"/>
          </a:p>
          <a:p>
            <a:pPr algn="just"/>
            <a:endParaRPr lang="es-ES" sz="1600" i="1" u="sng" dirty="0"/>
          </a:p>
          <a:p>
            <a:pPr algn="just"/>
            <a:endParaRPr lang="en-US" sz="1600" i="1" u="sng" dirty="0"/>
          </a:p>
        </p:txBody>
      </p:sp>
    </p:spTree>
    <p:extLst>
      <p:ext uri="{BB962C8B-B14F-4D97-AF65-F5344CB8AC3E}">
        <p14:creationId xmlns:p14="http://schemas.microsoft.com/office/powerpoint/2010/main" val="3675107178"/>
      </p:ext>
    </p:extLst>
  </p:cSld>
  <p:clrMapOvr>
    <a:masterClrMapping/>
  </p:clrMapOvr>
  <p:transition spd="slow">
    <p:cove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D707BD4-CDCD-6041-E5B6-5648D8B476B0}"/>
              </a:ext>
            </a:extLst>
          </p:cNvPr>
          <p:cNvSpPr>
            <a:spLocks noGrp="1"/>
          </p:cNvSpPr>
          <p:nvPr>
            <p:ph sz="half" idx="2"/>
          </p:nvPr>
        </p:nvSpPr>
        <p:spPr>
          <a:xfrm>
            <a:off x="374698" y="1429907"/>
            <a:ext cx="8229600" cy="4525963"/>
          </a:xfrm>
        </p:spPr>
        <p:txBody>
          <a:bodyPr/>
          <a:lstStyle/>
          <a:p>
            <a:pPr algn="just"/>
            <a:r>
              <a:rPr lang="es-ES" sz="1400" dirty="0"/>
              <a:t>Protocolo: </a:t>
            </a:r>
            <a:r>
              <a:rPr lang="es-ES" sz="1400" i="1" dirty="0"/>
              <a:t>“No obstante, cualquier disposición del Convenio, un Estado Contratante puede gravar a sus residentes (de acuerdo a lo estipulado en el Artículo 4 (Residencia)), y en razón de la ciudadanía puede gravar a sus </a:t>
            </a:r>
            <a:r>
              <a:rPr lang="es-ES" sz="1400" i="1" u="sng" dirty="0"/>
              <a:t>ciudadanos, como si el Convenio no hubiera entrado en vigor</a:t>
            </a:r>
            <a:r>
              <a:rPr lang="es-ES" sz="1400" i="1" dirty="0"/>
              <a:t>.   Para estos efectos, el término "ciudadano" incluirá a un </a:t>
            </a:r>
            <a:r>
              <a:rPr lang="es-ES" sz="1400" i="1" dirty="0" err="1"/>
              <a:t>ex-ciudadano</a:t>
            </a:r>
            <a:r>
              <a:rPr lang="es-ES" sz="1400" i="1" dirty="0"/>
              <a:t> o a un residente por largo tiempo, pero sólo por el periodo de 10 años siguientes a la pérdida de esa calidad.”  </a:t>
            </a:r>
          </a:p>
          <a:p>
            <a:pPr algn="just"/>
            <a:endParaRPr lang="es-ES" sz="1400" dirty="0"/>
          </a:p>
          <a:p>
            <a:pPr algn="just"/>
            <a:r>
              <a:rPr lang="es-ES" sz="1400" dirty="0"/>
              <a:t>De acuerdo a las disposiciones del Protocolo, un individuo que es residente tributario en EE.UU. por efecto de poseer una </a:t>
            </a:r>
            <a:r>
              <a:rPr lang="es-ES" sz="1400" dirty="0" err="1"/>
              <a:t>green-card</a:t>
            </a:r>
            <a:r>
              <a:rPr lang="es-ES" sz="1400" dirty="0"/>
              <a:t>, puede bajo las reglas del Convenio ser considerado como residente sólo de Chile para efectos de determinar su </a:t>
            </a:r>
            <a:r>
              <a:rPr lang="es-ES" sz="1400" dirty="0" err="1"/>
              <a:t>tax</a:t>
            </a:r>
            <a:r>
              <a:rPr lang="es-ES" sz="1400" dirty="0"/>
              <a:t> </a:t>
            </a:r>
            <a:r>
              <a:rPr lang="es-ES" sz="1400" dirty="0" err="1"/>
              <a:t>liability</a:t>
            </a:r>
            <a:r>
              <a:rPr lang="es-ES" sz="1400" dirty="0"/>
              <a:t>. </a:t>
            </a:r>
          </a:p>
          <a:p>
            <a:pPr algn="just"/>
            <a:endParaRPr lang="es-ES" sz="1400" dirty="0"/>
          </a:p>
          <a:p>
            <a:pPr algn="just"/>
            <a:r>
              <a:rPr lang="es-ES" sz="1400" dirty="0"/>
              <a:t>Sin perjuicio de lo anterior, igual será considerado como residente tributario en EE.UU. para otras disposiciones. Por ejemplo, para determinar si una corporación extranjera es controlada por US </a:t>
            </a:r>
            <a:r>
              <a:rPr lang="es-ES" sz="1400" dirty="0" err="1"/>
              <a:t>Persons</a:t>
            </a:r>
            <a:r>
              <a:rPr lang="es-ES" sz="1400" dirty="0"/>
              <a:t> sí se sumará el porcentaje de participación (CFC Rules) del </a:t>
            </a:r>
            <a:r>
              <a:rPr lang="es-ES" sz="1400" dirty="0" err="1"/>
              <a:t>green-card</a:t>
            </a:r>
            <a:r>
              <a:rPr lang="es-ES" sz="1400" dirty="0"/>
              <a:t> </a:t>
            </a:r>
            <a:r>
              <a:rPr lang="es-ES" sz="1400" dirty="0" err="1"/>
              <a:t>holder</a:t>
            </a:r>
            <a:r>
              <a:rPr lang="es-ES" sz="1400" dirty="0"/>
              <a:t>.   </a:t>
            </a:r>
          </a:p>
          <a:p>
            <a:pPr algn="just"/>
            <a:endParaRPr lang="es-ES" sz="1400" dirty="0"/>
          </a:p>
          <a:p>
            <a:pPr algn="just"/>
            <a:r>
              <a:rPr lang="es-CL" sz="1400" dirty="0"/>
              <a:t>Respecto a los ciudadanos la situación es distinta, la </a:t>
            </a:r>
            <a:r>
              <a:rPr lang="es-CL" sz="1400" dirty="0" err="1"/>
              <a:t>saving</a:t>
            </a:r>
            <a:r>
              <a:rPr lang="es-CL" sz="1400" dirty="0"/>
              <a:t> </a:t>
            </a:r>
            <a:r>
              <a:rPr lang="es-CL" sz="1400" dirty="0" err="1"/>
              <a:t>clause</a:t>
            </a:r>
            <a:r>
              <a:rPr lang="es-CL" sz="1400" dirty="0"/>
              <a:t> indica que a sus ciudadanos EE.UU. los podrá gravar con impuestos como si el Convenio no hubiera entrado en vigencia. Por ejemplo, una persona que es residente de Chile y a su vez es ciudadano estadounidense, la </a:t>
            </a:r>
            <a:r>
              <a:rPr lang="es-CL" sz="1400" dirty="0" err="1"/>
              <a:t>saving</a:t>
            </a:r>
            <a:r>
              <a:rPr lang="es-CL" sz="1400" dirty="0"/>
              <a:t> </a:t>
            </a:r>
            <a:r>
              <a:rPr lang="es-CL" sz="1400" dirty="0" err="1"/>
              <a:t>clause</a:t>
            </a:r>
            <a:r>
              <a:rPr lang="es-CL" sz="1400" dirty="0"/>
              <a:t> permite a EE.UU. gravarlo con impuestos sobre su renta de fuente global. </a:t>
            </a:r>
          </a:p>
          <a:p>
            <a:pPr algn="just"/>
            <a:endParaRPr lang="es-ES" sz="1400" dirty="0"/>
          </a:p>
          <a:p>
            <a:pPr algn="just"/>
            <a:endParaRPr lang="es-ES" sz="1400" dirty="0"/>
          </a:p>
          <a:p>
            <a:pPr marL="0" indent="0" algn="just">
              <a:buNone/>
            </a:pPr>
            <a:endParaRPr lang="es-ES" sz="1400" dirty="0"/>
          </a:p>
          <a:p>
            <a:pPr algn="just"/>
            <a:endParaRPr lang="en-US" sz="1400" dirty="0"/>
          </a:p>
        </p:txBody>
      </p:sp>
      <p:sp>
        <p:nvSpPr>
          <p:cNvPr id="5" name="Slide Number Placeholder 4">
            <a:extLst>
              <a:ext uri="{FF2B5EF4-FFF2-40B4-BE49-F238E27FC236}">
                <a16:creationId xmlns:a16="http://schemas.microsoft.com/office/drawing/2014/main" id="{A9859482-E4B3-9B4F-9267-655D40EFE3BD}"/>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55</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6" name="Title 1">
            <a:extLst>
              <a:ext uri="{FF2B5EF4-FFF2-40B4-BE49-F238E27FC236}">
                <a16:creationId xmlns:a16="http://schemas.microsoft.com/office/drawing/2014/main" id="{691595E9-B4B3-513B-38E4-7A4445EDD274}"/>
              </a:ext>
            </a:extLst>
          </p:cNvPr>
          <p:cNvSpPr>
            <a:spLocks noGrp="1"/>
          </p:cNvSpPr>
          <p:nvPr>
            <p:ph type="title"/>
          </p:nvPr>
        </p:nvSpPr>
        <p:spPr>
          <a:xfrm>
            <a:off x="457200" y="274638"/>
            <a:ext cx="8229600" cy="1143000"/>
          </a:xfrm>
        </p:spPr>
        <p:txBody>
          <a:bodyPr/>
          <a:lstStyle/>
          <a:p>
            <a:r>
              <a:rPr lang="es-CL" sz="3200" b="1" dirty="0"/>
              <a:t>SAVING CLAUSE - DISTINCIÓN ENTRE CIUDADANOS Y RESIDENTE PERMANENTES</a:t>
            </a:r>
            <a:endParaRPr lang="en-US" sz="3200" b="1" dirty="0"/>
          </a:p>
        </p:txBody>
      </p:sp>
    </p:spTree>
    <p:extLst>
      <p:ext uri="{BB962C8B-B14F-4D97-AF65-F5344CB8AC3E}">
        <p14:creationId xmlns:p14="http://schemas.microsoft.com/office/powerpoint/2010/main" val="17260942"/>
      </p:ext>
    </p:extLst>
  </p:cSld>
  <p:clrMapOvr>
    <a:masterClrMapping/>
  </p:clrMapOvr>
  <p:transition spd="slow">
    <p:cove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4BA54D-D365-20DA-69FA-F92A5C82E556}"/>
              </a:ext>
            </a:extLst>
          </p:cNvPr>
          <p:cNvSpPr>
            <a:spLocks noGrp="1"/>
          </p:cNvSpPr>
          <p:nvPr>
            <p:ph sz="half" idx="1"/>
          </p:nvPr>
        </p:nvSpPr>
        <p:spPr>
          <a:xfrm>
            <a:off x="457199" y="1600200"/>
            <a:ext cx="8229599" cy="4525963"/>
          </a:xfrm>
        </p:spPr>
        <p:txBody>
          <a:bodyPr/>
          <a:lstStyle/>
          <a:p>
            <a:r>
              <a:rPr lang="es-CL" b="1" dirty="0"/>
              <a:t>Otros CDI de EE.UU. </a:t>
            </a:r>
          </a:p>
          <a:p>
            <a:pPr marL="0" indent="0">
              <a:buNone/>
            </a:pPr>
            <a:r>
              <a:rPr lang="es-CL" sz="2000" dirty="0"/>
              <a:t>No todos los CDI de EE.UU tienen la misma “</a:t>
            </a:r>
            <a:r>
              <a:rPr lang="es-CL" sz="2000" dirty="0" err="1"/>
              <a:t>Saving</a:t>
            </a:r>
            <a:r>
              <a:rPr lang="es-CL" sz="2000" dirty="0"/>
              <a:t> </a:t>
            </a:r>
            <a:r>
              <a:rPr lang="es-CL" sz="2000" dirty="0" err="1"/>
              <a:t>Clause</a:t>
            </a:r>
            <a:r>
              <a:rPr lang="es-CL" sz="2000" dirty="0"/>
              <a:t>”, esta varía en su alcance y disposiciones: </a:t>
            </a:r>
          </a:p>
          <a:p>
            <a:pPr marL="0" indent="0">
              <a:buNone/>
            </a:pPr>
            <a:endParaRPr lang="en-US" sz="2000" dirty="0"/>
          </a:p>
          <a:p>
            <a:pPr marL="0" indent="0">
              <a:buNone/>
            </a:pPr>
            <a:r>
              <a:rPr lang="en-US" sz="2000" dirty="0"/>
              <a:t>EE.UU – </a:t>
            </a:r>
            <a:r>
              <a:rPr lang="en-US" sz="2000" dirty="0" err="1"/>
              <a:t>Suiza</a:t>
            </a:r>
            <a:r>
              <a:rPr lang="en-US" sz="2000" dirty="0"/>
              <a:t>:  </a:t>
            </a:r>
            <a:r>
              <a:rPr lang="en-US" sz="1400" i="1" dirty="0"/>
              <a:t>2 Notwithstanding any provision of this Convention except paragraph 3 of this Article, the United States may tax a person who is treated as a resident under its taxation laws (except where such person is determined to be a resident of Switzerland under the provisions of paragraphs 3 or 4 of Article 4 (Resident)) and its citizens (including its former citizens) as if this Convention had not come into effect.  </a:t>
            </a:r>
          </a:p>
          <a:p>
            <a:pPr marL="0" indent="0">
              <a:buNone/>
            </a:pPr>
            <a:endParaRPr lang="en-US" sz="1400" i="1" dirty="0"/>
          </a:p>
          <a:p>
            <a:pPr marL="0" indent="0" algn="just">
              <a:buNone/>
            </a:pPr>
            <a:r>
              <a:rPr lang="es-CL" sz="1400" dirty="0"/>
              <a:t>Este CDI establece que EE.UU. podría imponer impuestos a sus ciudadanos y ex ciudadanos como si el CDI no hubiera entrado en efecto, sin límite de tiempo. Esto significa que, por ejemplo, un ex ciudadano de EE.UU. no podría invocar el CDI, para obtener una retención reducida sobre ingresos de fuente EE.UU. </a:t>
            </a:r>
          </a:p>
        </p:txBody>
      </p:sp>
      <p:sp>
        <p:nvSpPr>
          <p:cNvPr id="5" name="Slide Number Placeholder 4">
            <a:extLst>
              <a:ext uri="{FF2B5EF4-FFF2-40B4-BE49-F238E27FC236}">
                <a16:creationId xmlns:a16="http://schemas.microsoft.com/office/drawing/2014/main" id="{9C27B24D-1108-A415-D266-4B381E3C4A28}"/>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56</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6" name="Title 1">
            <a:extLst>
              <a:ext uri="{FF2B5EF4-FFF2-40B4-BE49-F238E27FC236}">
                <a16:creationId xmlns:a16="http://schemas.microsoft.com/office/drawing/2014/main" id="{B03AEAA9-6BF6-F9D1-55F9-FA51135F719B}"/>
              </a:ext>
            </a:extLst>
          </p:cNvPr>
          <p:cNvSpPr>
            <a:spLocks noGrp="1"/>
          </p:cNvSpPr>
          <p:nvPr>
            <p:ph type="title"/>
          </p:nvPr>
        </p:nvSpPr>
        <p:spPr>
          <a:xfrm>
            <a:off x="457200" y="274638"/>
            <a:ext cx="8229600" cy="1143000"/>
          </a:xfrm>
        </p:spPr>
        <p:txBody>
          <a:bodyPr/>
          <a:lstStyle/>
          <a:p>
            <a:r>
              <a:rPr lang="es-CL" sz="3200" b="1" dirty="0"/>
              <a:t>SAVING CLAUSE DISTINCIÓN ENTRE CIUDADANOS Y RESIDENTE PERMANENTES</a:t>
            </a:r>
            <a:endParaRPr lang="en-US" sz="3200" b="1" dirty="0"/>
          </a:p>
        </p:txBody>
      </p:sp>
    </p:spTree>
    <p:extLst>
      <p:ext uri="{BB962C8B-B14F-4D97-AF65-F5344CB8AC3E}">
        <p14:creationId xmlns:p14="http://schemas.microsoft.com/office/powerpoint/2010/main" val="2265243167"/>
      </p:ext>
    </p:extLst>
  </p:cSld>
  <p:clrMapOvr>
    <a:masterClrMapping/>
  </p:clrMapOvr>
  <p:transition spd="slow">
    <p:cove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0F22060-6F8A-811E-5765-41BA772C6E33}"/>
              </a:ext>
            </a:extLst>
          </p:cNvPr>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07B9896D-0F24-44E7-A8F0-FFC3A1AD33EC}"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57</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6" name="Title 1">
            <a:extLst>
              <a:ext uri="{FF2B5EF4-FFF2-40B4-BE49-F238E27FC236}">
                <a16:creationId xmlns:a16="http://schemas.microsoft.com/office/drawing/2014/main" id="{AC6BFC71-03B2-55EE-878E-7B0E1BCAB099}"/>
              </a:ext>
            </a:extLst>
          </p:cNvPr>
          <p:cNvSpPr>
            <a:spLocks noGrp="1"/>
          </p:cNvSpPr>
          <p:nvPr>
            <p:ph type="title"/>
          </p:nvPr>
        </p:nvSpPr>
        <p:spPr>
          <a:xfrm>
            <a:off x="457200" y="274638"/>
            <a:ext cx="8229600" cy="1143000"/>
          </a:xfrm>
        </p:spPr>
        <p:txBody>
          <a:bodyPr/>
          <a:lstStyle/>
          <a:p>
            <a:r>
              <a:rPr lang="es-CL" sz="3200" b="1" dirty="0"/>
              <a:t>SAVING CLAUSE DISTINCIÓN ENTRE CIUDADANOS Y RESIDENTE PERMANENTES</a:t>
            </a:r>
            <a:endParaRPr lang="en-US" sz="3200" b="1" dirty="0"/>
          </a:p>
        </p:txBody>
      </p:sp>
      <p:sp>
        <p:nvSpPr>
          <p:cNvPr id="7" name="Content Placeholder 2">
            <a:extLst>
              <a:ext uri="{FF2B5EF4-FFF2-40B4-BE49-F238E27FC236}">
                <a16:creationId xmlns:a16="http://schemas.microsoft.com/office/drawing/2014/main" id="{233F8824-2B64-11F7-76DA-5B3D990CAAF0}"/>
              </a:ext>
            </a:extLst>
          </p:cNvPr>
          <p:cNvSpPr>
            <a:spLocks noGrp="1"/>
          </p:cNvSpPr>
          <p:nvPr>
            <p:ph sz="half" idx="1"/>
          </p:nvPr>
        </p:nvSpPr>
        <p:spPr>
          <a:xfrm>
            <a:off x="457200" y="1600200"/>
            <a:ext cx="8470900" cy="4525963"/>
          </a:xfrm>
        </p:spPr>
        <p:txBody>
          <a:bodyPr/>
          <a:lstStyle/>
          <a:p>
            <a:r>
              <a:rPr lang="es-CL" b="1" dirty="0"/>
              <a:t>Otros CDI de EE.UU. </a:t>
            </a:r>
          </a:p>
          <a:p>
            <a:pPr marL="0" indent="0">
              <a:buNone/>
            </a:pPr>
            <a:r>
              <a:rPr lang="es-CL" sz="2000" dirty="0"/>
              <a:t>No todos los CDI de EE.UU. tienen la misma “</a:t>
            </a:r>
            <a:r>
              <a:rPr lang="es-CL" sz="2000" dirty="0" err="1"/>
              <a:t>Saving</a:t>
            </a:r>
            <a:r>
              <a:rPr lang="es-CL" sz="2000" dirty="0"/>
              <a:t> </a:t>
            </a:r>
            <a:r>
              <a:rPr lang="es-CL" sz="2000" dirty="0" err="1"/>
              <a:t>Clause</a:t>
            </a:r>
            <a:r>
              <a:rPr lang="es-CL" sz="2000" dirty="0"/>
              <a:t>”, esta varía en su alcance y disposiciones</a:t>
            </a:r>
            <a:r>
              <a:rPr lang="en-US" sz="2000" dirty="0"/>
              <a:t>: </a:t>
            </a:r>
          </a:p>
          <a:p>
            <a:pPr marL="0" indent="0">
              <a:buNone/>
            </a:pPr>
            <a:endParaRPr lang="en-US" sz="2000" dirty="0"/>
          </a:p>
          <a:p>
            <a:pPr marL="0" indent="0" algn="just">
              <a:buNone/>
            </a:pPr>
            <a:r>
              <a:rPr lang="en-US" sz="2000" dirty="0"/>
              <a:t>EE.UU – UK:  </a:t>
            </a:r>
            <a:r>
              <a:rPr lang="en-US" sz="1600" i="1" dirty="0"/>
              <a:t>4.  Notwithstanding any provision of this Convention except paragraph 5 of this Article, a Contracting State may tax its residents (as determined under Article 4 (Residence)), and by reason of citizenship may tax its citizens, as if this Convention had not come into effect.</a:t>
            </a:r>
          </a:p>
          <a:p>
            <a:pPr marL="0" indent="0" algn="just">
              <a:buNone/>
            </a:pPr>
            <a:endParaRPr lang="es-CL" sz="2000" dirty="0"/>
          </a:p>
          <a:p>
            <a:pPr marL="0" indent="0" algn="just">
              <a:buNone/>
            </a:pPr>
            <a:r>
              <a:rPr lang="es-CL" sz="1400" dirty="0"/>
              <a:t>Este CDI establece que EE.UU. podría gravar con impuestos a sus ciudadanos, pero nada dice sobre sus ex ciudadanos. Esto significa, que por ejemplo un ex ciudadano de EE.UU. residente en UK sí podría invocar el Convenio para obtener una retención reducida sobre dividendos de fuente EE.UU. </a:t>
            </a:r>
          </a:p>
        </p:txBody>
      </p:sp>
    </p:spTree>
    <p:extLst>
      <p:ext uri="{BB962C8B-B14F-4D97-AF65-F5344CB8AC3E}">
        <p14:creationId xmlns:p14="http://schemas.microsoft.com/office/powerpoint/2010/main" val="1148179545"/>
      </p:ext>
    </p:extLst>
  </p:cSld>
  <p:clrMapOvr>
    <a:masterClrMapping/>
  </p:clrMapOvr>
  <p:transition spd="slow">
    <p:cove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292772"/>
            <a:ext cx="8229600" cy="4824249"/>
          </a:xfrm>
        </p:spPr>
        <p:txBody>
          <a:bodyPr/>
          <a:lstStyle/>
          <a:p>
            <a:pPr algn="just">
              <a:spcAft>
                <a:spcPts val="0"/>
              </a:spcAft>
            </a:pPr>
            <a:r>
              <a:rPr lang="es-MX" sz="2000" b="1" dirty="0"/>
              <a:t>EXCEPCIONES A LA SAVING CLAUSE A CIUDADANOS Y RESIDENTES DEFINITIVOS (GREEN CARD HOLDERS).</a:t>
            </a:r>
            <a:endParaRPr lang="es-MX" sz="2000" dirty="0"/>
          </a:p>
          <a:p>
            <a:pPr algn="just">
              <a:spcAft>
                <a:spcPts val="0"/>
              </a:spcAft>
              <a:buFontTx/>
              <a:buChar char="-"/>
            </a:pPr>
            <a:r>
              <a:rPr lang="es-MX" sz="2000" dirty="0"/>
              <a:t>Existen algunos beneficios del Convenio que son igualmente aplicables a todos los ciudadanos y residentes, sin perjuicio de la </a:t>
            </a:r>
            <a:r>
              <a:rPr lang="es-MX" sz="2000" dirty="0" err="1"/>
              <a:t>Saving</a:t>
            </a:r>
            <a:r>
              <a:rPr lang="es-MX" sz="2000" dirty="0"/>
              <a:t> </a:t>
            </a:r>
            <a:r>
              <a:rPr lang="es-MX" sz="2000" dirty="0" err="1"/>
              <a:t>Clause</a:t>
            </a:r>
            <a:r>
              <a:rPr lang="es-MX" sz="2000" dirty="0"/>
              <a:t>. Protocolo (4)(a).</a:t>
            </a:r>
          </a:p>
          <a:p>
            <a:pPr marL="514350" indent="-514350" algn="just">
              <a:spcAft>
                <a:spcPts val="0"/>
              </a:spcAft>
              <a:buFont typeface="+mj-lt"/>
              <a:buAutoNum type="romanLcPeriod"/>
            </a:pPr>
            <a:r>
              <a:rPr lang="es-MX" sz="2000" dirty="0"/>
              <a:t>Derecho a los ajustes correspondientes por precios de transferencia. Art 9 (2).</a:t>
            </a:r>
          </a:p>
          <a:p>
            <a:pPr marL="514350" indent="-514350" algn="just">
              <a:spcAft>
                <a:spcPts val="0"/>
              </a:spcAft>
              <a:buFont typeface="+mj-lt"/>
              <a:buAutoNum type="romanLcPeriod"/>
            </a:pPr>
            <a:r>
              <a:rPr lang="es-MX" sz="2000" dirty="0"/>
              <a:t>Exenciones en materia de pensiones, seguridad social, alimentos y manutención de menores. Art. 18.</a:t>
            </a:r>
          </a:p>
          <a:p>
            <a:pPr marL="514350" indent="-514350" algn="just">
              <a:spcAft>
                <a:spcPts val="0"/>
              </a:spcAft>
              <a:buFont typeface="+mj-lt"/>
              <a:buAutoNum type="romanLcPeriod"/>
            </a:pPr>
            <a:r>
              <a:rPr lang="es-MX" sz="2000" dirty="0"/>
              <a:t>Uso de créditos por impuestos pagados en el extranjero. Art. 23.</a:t>
            </a:r>
          </a:p>
          <a:p>
            <a:pPr marL="514350" indent="-514350" algn="just">
              <a:spcAft>
                <a:spcPts val="0"/>
              </a:spcAft>
              <a:buFont typeface="+mj-lt"/>
              <a:buAutoNum type="romanLcPeriod"/>
            </a:pPr>
            <a:r>
              <a:rPr lang="es-MX" sz="2000" dirty="0"/>
              <a:t>No discriminación. Art. 25.</a:t>
            </a:r>
          </a:p>
          <a:p>
            <a:pPr marL="514350" indent="-514350" algn="just">
              <a:spcAft>
                <a:spcPts val="0"/>
              </a:spcAft>
              <a:buFont typeface="+mj-lt"/>
              <a:buAutoNum type="romanLcPeriod"/>
            </a:pPr>
            <a:r>
              <a:rPr lang="es-MX" sz="2000" dirty="0"/>
              <a:t>Procedimiento de acuerdo mutuo. Art. 26.   </a:t>
            </a:r>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marL="0" marR="0" lvl="0" indent="0" algn="l" defTabSz="457200" rtl="0" eaLnBrk="1" fontAlgn="base" latinLnBrk="0" hangingPunct="1">
              <a:lnSpc>
                <a:spcPct val="100000"/>
              </a:lnSpc>
              <a:spcBef>
                <a:spcPct val="0"/>
              </a:spcBef>
              <a:spcAft>
                <a:spcPts val="600"/>
              </a:spcAft>
              <a:buClrTx/>
              <a:buSzTx/>
              <a:buFontTx/>
              <a:buNone/>
              <a:tabLst/>
              <a:defRPr/>
            </a:pPr>
            <a:fld id="{07B9896D-0F24-44E7-A8F0-FFC3A1AD33EC}" type="slidenum">
              <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ts val="600"/>
                </a:spcAft>
                <a:buClrTx/>
                <a:buSzTx/>
                <a:buFontTx/>
                <a:buNone/>
                <a:tabLst/>
                <a:defRPr/>
              </a:pPr>
              <a:t>58</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marL="0" marR="0" lvl="0" indent="0" algn="l" defTabSz="457200" rtl="0" eaLnBrk="0" fontAlgn="base" latinLnBrk="0" hangingPunct="0">
              <a:lnSpc>
                <a:spcPct val="90000"/>
              </a:lnSpc>
              <a:spcBef>
                <a:spcPct val="0"/>
              </a:spcBef>
              <a:spcAft>
                <a:spcPts val="600"/>
              </a:spcAft>
              <a:buClrTx/>
              <a:buSzTx/>
              <a:buFontTx/>
              <a:buNone/>
              <a:tabLst/>
              <a:defRPr/>
            </a:pPr>
            <a:fld id="{843B9C29-BB2F-4802-9D3E-7D4C9C53DF56}"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0" fontAlgn="base" latinLnBrk="0" hangingPunct="0">
                <a:lnSpc>
                  <a:spcPct val="90000"/>
                </a:lnSpc>
                <a:spcBef>
                  <a:spcPct val="0"/>
                </a:spcBef>
                <a:spcAft>
                  <a:spcPts val="600"/>
                </a:spcAft>
                <a:buClrTx/>
                <a:buSzTx/>
                <a:buFontTx/>
                <a:buNone/>
                <a:tabLst/>
                <a:defRPr/>
              </a:pPr>
              <a:t>58</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IMPACTOS EN LA TRIBUTACIÓN DE CIUDADANOS: SAVING CLAUSE</a:t>
            </a:r>
          </a:p>
        </p:txBody>
      </p:sp>
    </p:spTree>
    <p:extLst>
      <p:ext uri="{BB962C8B-B14F-4D97-AF65-F5344CB8AC3E}">
        <p14:creationId xmlns:p14="http://schemas.microsoft.com/office/powerpoint/2010/main" val="2797493970"/>
      </p:ext>
    </p:extLst>
  </p:cSld>
  <p:clrMapOvr>
    <a:masterClrMapping/>
  </p:clrMapOvr>
  <p:transition spd="slow">
    <p:cove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59</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59</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ÁMBITO DE APLICACIÓN SUBJETIVO</a:t>
            </a:r>
            <a:br>
              <a:rPr lang="es-ES" sz="3200" b="1" dirty="0"/>
            </a:br>
            <a:endParaRPr lang="es-ES" sz="3200" b="1" dirty="0"/>
          </a:p>
        </p:txBody>
      </p:sp>
      <p:sp>
        <p:nvSpPr>
          <p:cNvPr id="9" name="Rectángulo: esquinas redondeadas 8">
            <a:extLst>
              <a:ext uri="{FF2B5EF4-FFF2-40B4-BE49-F238E27FC236}">
                <a16:creationId xmlns:a16="http://schemas.microsoft.com/office/drawing/2014/main" id="{8A1B8C0E-C626-E979-FE69-356D5C984D44}"/>
              </a:ext>
            </a:extLst>
          </p:cNvPr>
          <p:cNvSpPr/>
          <p:nvPr/>
        </p:nvSpPr>
        <p:spPr>
          <a:xfrm>
            <a:off x="1516392" y="2135436"/>
            <a:ext cx="2472288" cy="82274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Ámbito de aplicación subjetivo</a:t>
            </a:r>
          </a:p>
        </p:txBody>
      </p:sp>
      <p:sp>
        <p:nvSpPr>
          <p:cNvPr id="10" name="Rectángulo: esquinas redondeadas 9">
            <a:extLst>
              <a:ext uri="{FF2B5EF4-FFF2-40B4-BE49-F238E27FC236}">
                <a16:creationId xmlns:a16="http://schemas.microsoft.com/office/drawing/2014/main" id="{810D6657-8E79-FD8B-2019-92437DAE16C4}"/>
              </a:ext>
            </a:extLst>
          </p:cNvPr>
          <p:cNvSpPr/>
          <p:nvPr/>
        </p:nvSpPr>
        <p:spPr>
          <a:xfrm>
            <a:off x="5129662" y="1494674"/>
            <a:ext cx="1665279" cy="822746"/>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PERSONA</a:t>
            </a:r>
          </a:p>
        </p:txBody>
      </p:sp>
      <p:sp>
        <p:nvSpPr>
          <p:cNvPr id="18" name="Rectángulo: esquinas redondeadas 17">
            <a:extLst>
              <a:ext uri="{FF2B5EF4-FFF2-40B4-BE49-F238E27FC236}">
                <a16:creationId xmlns:a16="http://schemas.microsoft.com/office/drawing/2014/main" id="{E7C51839-85E2-62AC-D906-12DE0ECDB230}"/>
              </a:ext>
            </a:extLst>
          </p:cNvPr>
          <p:cNvSpPr/>
          <p:nvPr/>
        </p:nvSpPr>
        <p:spPr>
          <a:xfrm>
            <a:off x="5129662" y="2783070"/>
            <a:ext cx="1665278" cy="822746"/>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dirty="0">
                <a:ln w="0"/>
                <a:solidFill>
                  <a:schemeClr val="tx1"/>
                </a:solidFill>
                <a:effectLst>
                  <a:outerShdw blurRad="38100" dist="19050" dir="2700000" algn="tl" rotWithShape="0">
                    <a:schemeClr val="dk1">
                      <a:alpha val="40000"/>
                    </a:schemeClr>
                  </a:outerShdw>
                </a:effectLst>
              </a:rPr>
              <a:t>RESIDENTE</a:t>
            </a:r>
          </a:p>
        </p:txBody>
      </p:sp>
      <p:cxnSp>
        <p:nvCxnSpPr>
          <p:cNvPr id="21" name="Conector: angular 20">
            <a:extLst>
              <a:ext uri="{FF2B5EF4-FFF2-40B4-BE49-F238E27FC236}">
                <a16:creationId xmlns:a16="http://schemas.microsoft.com/office/drawing/2014/main" id="{E5F9DCE6-8AE6-6E6A-B149-35BE63B7FF0E}"/>
              </a:ext>
            </a:extLst>
          </p:cNvPr>
          <p:cNvCxnSpPr>
            <a:cxnSpLocks/>
            <a:stCxn id="9" idx="3"/>
            <a:endCxn id="10" idx="1"/>
          </p:cNvCxnSpPr>
          <p:nvPr/>
        </p:nvCxnSpPr>
        <p:spPr>
          <a:xfrm flipV="1">
            <a:off x="3988680" y="1906047"/>
            <a:ext cx="1140982" cy="640762"/>
          </a:xfrm>
          <a:prstGeom prst="bentConnector3">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4" name="Conector: angular 23">
            <a:extLst>
              <a:ext uri="{FF2B5EF4-FFF2-40B4-BE49-F238E27FC236}">
                <a16:creationId xmlns:a16="http://schemas.microsoft.com/office/drawing/2014/main" id="{C850AF37-9BAF-1A2E-8EE3-93C231CAC480}"/>
              </a:ext>
            </a:extLst>
          </p:cNvPr>
          <p:cNvCxnSpPr>
            <a:cxnSpLocks/>
            <a:stCxn id="9" idx="3"/>
            <a:endCxn id="18" idx="1"/>
          </p:cNvCxnSpPr>
          <p:nvPr/>
        </p:nvCxnSpPr>
        <p:spPr>
          <a:xfrm>
            <a:off x="3988680" y="2546809"/>
            <a:ext cx="1140982" cy="647634"/>
          </a:xfrm>
          <a:prstGeom prst="bentConnector3">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97217268"/>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6</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6</a:t>
            </a:fld>
            <a:endParaRPr lang="es-ES" altLang="es-CL"/>
          </a:p>
        </p:txBody>
      </p:sp>
      <p:sp>
        <p:nvSpPr>
          <p:cNvPr id="4" name="Rectángulo: esquinas redondeadas 3">
            <a:extLst>
              <a:ext uri="{FF2B5EF4-FFF2-40B4-BE49-F238E27FC236}">
                <a16:creationId xmlns:a16="http://schemas.microsoft.com/office/drawing/2014/main" id="{0C2E0085-79B3-6B36-529A-10ECBB824AC3}"/>
              </a:ext>
            </a:extLst>
          </p:cNvPr>
          <p:cNvSpPr/>
          <p:nvPr/>
        </p:nvSpPr>
        <p:spPr>
          <a:xfrm>
            <a:off x="208496" y="2655241"/>
            <a:ext cx="2094381" cy="822747"/>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PROPÓSITOS DE LOS CONVENIOS</a:t>
            </a:r>
          </a:p>
        </p:txBody>
      </p:sp>
      <p:sp>
        <p:nvSpPr>
          <p:cNvPr id="6" name="Rectángulo: esquinas redondeadas 5">
            <a:extLst>
              <a:ext uri="{FF2B5EF4-FFF2-40B4-BE49-F238E27FC236}">
                <a16:creationId xmlns:a16="http://schemas.microsoft.com/office/drawing/2014/main" id="{31621D73-BB67-2315-BE59-A2AF765F0408}"/>
              </a:ext>
            </a:extLst>
          </p:cNvPr>
          <p:cNvSpPr/>
          <p:nvPr/>
        </p:nvSpPr>
        <p:spPr>
          <a:xfrm>
            <a:off x="5324619" y="1447618"/>
            <a:ext cx="3588400" cy="1460473"/>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dirty="0">
                <a:ln w="0"/>
                <a:solidFill>
                  <a:schemeClr val="tx1"/>
                </a:solidFill>
                <a:effectLst>
                  <a:outerShdw blurRad="38100" dist="19050" dir="2700000" algn="tl" rotWithShape="0">
                    <a:schemeClr val="dk1">
                      <a:alpha val="40000"/>
                    </a:schemeClr>
                  </a:outerShdw>
                </a:effectLst>
              </a:rPr>
              <a:t>Doble tributación internacional </a:t>
            </a:r>
          </a:p>
          <a:p>
            <a:pPr algn="ctr"/>
            <a:r>
              <a:rPr lang="es-MX" dirty="0">
                <a:ln w="0"/>
                <a:solidFill>
                  <a:schemeClr val="tx1"/>
                </a:solidFill>
                <a:effectLst>
                  <a:outerShdw blurRad="38100" dist="19050" dir="2700000" algn="tl" rotWithShape="0">
                    <a:schemeClr val="dk1">
                      <a:alpha val="40000"/>
                    </a:schemeClr>
                  </a:outerShdw>
                </a:effectLst>
              </a:rPr>
              <a:t>Incertidumbre tributaria</a:t>
            </a:r>
          </a:p>
          <a:p>
            <a:pPr algn="ctr"/>
            <a:r>
              <a:rPr lang="es-MX" dirty="0">
                <a:ln w="0"/>
                <a:solidFill>
                  <a:schemeClr val="tx1"/>
                </a:solidFill>
                <a:effectLst>
                  <a:outerShdw blurRad="38100" dist="19050" dir="2700000" algn="tl" rotWithShape="0">
                    <a:schemeClr val="dk1">
                      <a:alpha val="40000"/>
                    </a:schemeClr>
                  </a:outerShdw>
                </a:effectLst>
              </a:rPr>
              <a:t>Discriminación tributaria</a:t>
            </a:r>
          </a:p>
          <a:p>
            <a:pPr algn="ctr"/>
            <a:r>
              <a:rPr lang="es-MX" dirty="0">
                <a:ln w="0"/>
                <a:solidFill>
                  <a:schemeClr val="tx1"/>
                </a:solidFill>
                <a:effectLst>
                  <a:outerShdw blurRad="38100" dist="19050" dir="2700000" algn="tl" rotWithShape="0">
                    <a:schemeClr val="dk1">
                      <a:alpha val="40000"/>
                    </a:schemeClr>
                  </a:outerShdw>
                </a:effectLst>
              </a:rPr>
              <a:t>Los conceptos y las reglas de interpretación son propias del CDI</a:t>
            </a:r>
            <a:endParaRPr lang="es-CL" dirty="0">
              <a:ln w="0"/>
              <a:solidFill>
                <a:schemeClr val="tx1"/>
              </a:solidFill>
              <a:effectLst>
                <a:outerShdw blurRad="38100" dist="19050" dir="2700000" algn="tl" rotWithShape="0">
                  <a:schemeClr val="dk1">
                    <a:alpha val="40000"/>
                  </a:schemeClr>
                </a:outerShdw>
              </a:effectLst>
            </a:endParaRPr>
          </a:p>
        </p:txBody>
      </p:sp>
      <p:sp>
        <p:nvSpPr>
          <p:cNvPr id="7" name="Rectángulo: esquinas redondeadas 6">
            <a:extLst>
              <a:ext uri="{FF2B5EF4-FFF2-40B4-BE49-F238E27FC236}">
                <a16:creationId xmlns:a16="http://schemas.microsoft.com/office/drawing/2014/main" id="{5421F74D-4D7A-9640-6F82-A2DCAA660086}"/>
              </a:ext>
            </a:extLst>
          </p:cNvPr>
          <p:cNvSpPr/>
          <p:nvPr/>
        </p:nvSpPr>
        <p:spPr>
          <a:xfrm>
            <a:off x="2598908" y="1766480"/>
            <a:ext cx="1885955" cy="822747"/>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REMOVER OBSTÁCULOS</a:t>
            </a:r>
          </a:p>
        </p:txBody>
      </p:sp>
      <p:sp>
        <p:nvSpPr>
          <p:cNvPr id="8" name="Rectángulo: esquinas redondeadas 7">
            <a:extLst>
              <a:ext uri="{FF2B5EF4-FFF2-40B4-BE49-F238E27FC236}">
                <a16:creationId xmlns:a16="http://schemas.microsoft.com/office/drawing/2014/main" id="{6A9DD5B6-3CF4-27FD-82C3-3FE735779D07}"/>
              </a:ext>
            </a:extLst>
          </p:cNvPr>
          <p:cNvSpPr/>
          <p:nvPr/>
        </p:nvSpPr>
        <p:spPr>
          <a:xfrm>
            <a:off x="2598909" y="3533281"/>
            <a:ext cx="1885955" cy="1235861"/>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PREVENIR LA EVASIÓN Y ELUSIÓN INTERNACIONAL </a:t>
            </a:r>
          </a:p>
        </p:txBody>
      </p:sp>
      <p:sp>
        <p:nvSpPr>
          <p:cNvPr id="9" name="Rectángulo: esquinas redondeadas 8">
            <a:extLst>
              <a:ext uri="{FF2B5EF4-FFF2-40B4-BE49-F238E27FC236}">
                <a16:creationId xmlns:a16="http://schemas.microsoft.com/office/drawing/2014/main" id="{778B4131-99DA-009B-7D9F-76447DB99CF4}"/>
              </a:ext>
            </a:extLst>
          </p:cNvPr>
          <p:cNvSpPr/>
          <p:nvPr/>
        </p:nvSpPr>
        <p:spPr>
          <a:xfrm>
            <a:off x="5200690" y="3326724"/>
            <a:ext cx="3836257" cy="1648977"/>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s-MX" dirty="0">
              <a:ln w="0"/>
              <a:solidFill>
                <a:schemeClr val="tx1"/>
              </a:solidFill>
              <a:effectLst>
                <a:outerShdw blurRad="38100" dist="19050" dir="2700000" algn="tl" rotWithShape="0">
                  <a:schemeClr val="dk1">
                    <a:alpha val="40000"/>
                  </a:schemeClr>
                </a:outerShdw>
              </a:effectLst>
            </a:endParaRPr>
          </a:p>
          <a:p>
            <a:pPr algn="ctr"/>
            <a:r>
              <a:rPr lang="es-MX" dirty="0">
                <a:ln w="0"/>
                <a:solidFill>
                  <a:schemeClr val="tx1"/>
                </a:solidFill>
                <a:effectLst>
                  <a:outerShdw blurRad="38100" dist="19050" dir="2700000" algn="tl" rotWithShape="0">
                    <a:schemeClr val="dk1">
                      <a:alpha val="40000"/>
                    </a:schemeClr>
                  </a:outerShdw>
                </a:effectLst>
              </a:rPr>
              <a:t>Mejorar cooperación autoridades</a:t>
            </a:r>
          </a:p>
          <a:p>
            <a:pPr algn="ctr"/>
            <a:r>
              <a:rPr lang="es-MX" dirty="0">
                <a:ln w="0"/>
                <a:solidFill>
                  <a:schemeClr val="tx1"/>
                </a:solidFill>
                <a:effectLst>
                  <a:outerShdw blurRad="38100" dist="19050" dir="2700000" algn="tl" rotWithShape="0">
                    <a:schemeClr val="dk1">
                      <a:alpha val="40000"/>
                    </a:schemeClr>
                  </a:outerShdw>
                </a:effectLst>
              </a:rPr>
              <a:t>Armonizar interpretación y resolver conflictos</a:t>
            </a:r>
          </a:p>
          <a:p>
            <a:pPr algn="ctr"/>
            <a:r>
              <a:rPr lang="es-MX" dirty="0">
                <a:ln w="0"/>
                <a:solidFill>
                  <a:schemeClr val="tx1"/>
                </a:solidFill>
                <a:effectLst>
                  <a:outerShdw blurRad="38100" dist="19050" dir="2700000" algn="tl" rotWithShape="0">
                    <a:schemeClr val="dk1">
                      <a:alpha val="40000"/>
                    </a:schemeClr>
                  </a:outerShdw>
                </a:effectLst>
              </a:rPr>
              <a:t>Combatir la evasión y la elusión Intercambio de información </a:t>
            </a:r>
          </a:p>
          <a:p>
            <a:pPr algn="ctr"/>
            <a:r>
              <a:rPr lang="es-MX" dirty="0">
                <a:ln w="0"/>
                <a:solidFill>
                  <a:schemeClr val="tx1"/>
                </a:solidFill>
                <a:effectLst>
                  <a:outerShdw blurRad="38100" dist="19050" dir="2700000" algn="tl" rotWithShape="0">
                    <a:schemeClr val="dk1">
                      <a:alpha val="40000"/>
                    </a:schemeClr>
                  </a:outerShdw>
                </a:effectLst>
              </a:rPr>
              <a:t>Evitar el </a:t>
            </a:r>
            <a:r>
              <a:rPr lang="es-MX" i="1" dirty="0" err="1">
                <a:ln w="0"/>
                <a:solidFill>
                  <a:schemeClr val="tx1"/>
                </a:solidFill>
                <a:effectLst>
                  <a:outerShdw blurRad="38100" dist="19050" dir="2700000" algn="tl" rotWithShape="0">
                    <a:schemeClr val="dk1">
                      <a:alpha val="40000"/>
                    </a:schemeClr>
                  </a:outerShdw>
                </a:effectLst>
              </a:rPr>
              <a:t>treaty</a:t>
            </a:r>
            <a:r>
              <a:rPr lang="es-MX" i="1" dirty="0">
                <a:ln w="0"/>
                <a:solidFill>
                  <a:schemeClr val="tx1"/>
                </a:solidFill>
                <a:effectLst>
                  <a:outerShdw blurRad="38100" dist="19050" dir="2700000" algn="tl" rotWithShape="0">
                    <a:schemeClr val="dk1">
                      <a:alpha val="40000"/>
                    </a:schemeClr>
                  </a:outerShdw>
                </a:effectLst>
              </a:rPr>
              <a:t> shopping</a:t>
            </a:r>
          </a:p>
          <a:p>
            <a:pPr algn="ctr"/>
            <a:endParaRPr lang="es-CL" dirty="0">
              <a:ln w="0"/>
              <a:solidFill>
                <a:schemeClr val="tx1"/>
              </a:solidFill>
              <a:effectLst>
                <a:outerShdw blurRad="38100" dist="19050" dir="2700000" algn="tl" rotWithShape="0">
                  <a:schemeClr val="dk1">
                    <a:alpha val="40000"/>
                  </a:schemeClr>
                </a:outerShdw>
              </a:effectLst>
            </a:endParaRPr>
          </a:p>
        </p:txBody>
      </p:sp>
      <p:cxnSp>
        <p:nvCxnSpPr>
          <p:cNvPr id="11" name="Conector: angular 10">
            <a:extLst>
              <a:ext uri="{FF2B5EF4-FFF2-40B4-BE49-F238E27FC236}">
                <a16:creationId xmlns:a16="http://schemas.microsoft.com/office/drawing/2014/main" id="{71A366EB-E287-F25E-AF1F-169C14A657BB}"/>
              </a:ext>
            </a:extLst>
          </p:cNvPr>
          <p:cNvCxnSpPr>
            <a:cxnSpLocks/>
            <a:endCxn id="7" idx="1"/>
          </p:cNvCxnSpPr>
          <p:nvPr/>
        </p:nvCxnSpPr>
        <p:spPr>
          <a:xfrm rot="5400000" flipH="1" flipV="1">
            <a:off x="1673614" y="1759928"/>
            <a:ext cx="507367" cy="1343221"/>
          </a:xfrm>
          <a:prstGeom prst="bentConnector2">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4" name="Conector: angular 13">
            <a:extLst>
              <a:ext uri="{FF2B5EF4-FFF2-40B4-BE49-F238E27FC236}">
                <a16:creationId xmlns:a16="http://schemas.microsoft.com/office/drawing/2014/main" id="{0E4F241F-1468-1179-45DA-04C770C18504}"/>
              </a:ext>
            </a:extLst>
          </p:cNvPr>
          <p:cNvCxnSpPr>
            <a:cxnSpLocks/>
            <a:endCxn id="8" idx="1"/>
          </p:cNvCxnSpPr>
          <p:nvPr/>
        </p:nvCxnSpPr>
        <p:spPr>
          <a:xfrm rot="16200000" flipH="1">
            <a:off x="1605676" y="3157979"/>
            <a:ext cx="643244" cy="1343222"/>
          </a:xfrm>
          <a:prstGeom prst="bentConnector2">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8" name="Conector recto de flecha 17">
            <a:extLst>
              <a:ext uri="{FF2B5EF4-FFF2-40B4-BE49-F238E27FC236}">
                <a16:creationId xmlns:a16="http://schemas.microsoft.com/office/drawing/2014/main" id="{FF5A48E7-7073-BD16-6E65-A1BC94432832}"/>
              </a:ext>
            </a:extLst>
          </p:cNvPr>
          <p:cNvCxnSpPr>
            <a:cxnSpLocks/>
            <a:stCxn id="7" idx="3"/>
            <a:endCxn id="6" idx="1"/>
          </p:cNvCxnSpPr>
          <p:nvPr/>
        </p:nvCxnSpPr>
        <p:spPr>
          <a:xfrm>
            <a:off x="4484863" y="2177854"/>
            <a:ext cx="839756" cy="1"/>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0" name="Conector recto de flecha 19">
            <a:extLst>
              <a:ext uri="{FF2B5EF4-FFF2-40B4-BE49-F238E27FC236}">
                <a16:creationId xmlns:a16="http://schemas.microsoft.com/office/drawing/2014/main" id="{FD60BF8B-6C0E-02F1-AC1F-4FB4AD34E2E2}"/>
              </a:ext>
            </a:extLst>
          </p:cNvPr>
          <p:cNvCxnSpPr>
            <a:cxnSpLocks/>
            <a:stCxn id="8" idx="3"/>
            <a:endCxn id="9" idx="1"/>
          </p:cNvCxnSpPr>
          <p:nvPr/>
        </p:nvCxnSpPr>
        <p:spPr>
          <a:xfrm>
            <a:off x="4484864" y="4151212"/>
            <a:ext cx="715826" cy="1"/>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24" name="Título 23">
            <a:extLst>
              <a:ext uri="{FF2B5EF4-FFF2-40B4-BE49-F238E27FC236}">
                <a16:creationId xmlns:a16="http://schemas.microsoft.com/office/drawing/2014/main" id="{E5DE2C27-AD79-C27C-0055-F869A7663788}"/>
              </a:ext>
            </a:extLst>
          </p:cNvPr>
          <p:cNvSpPr>
            <a:spLocks noGrp="1"/>
          </p:cNvSpPr>
          <p:nvPr>
            <p:ph type="title"/>
          </p:nvPr>
        </p:nvSpPr>
        <p:spPr>
          <a:xfrm>
            <a:off x="989350" y="274638"/>
            <a:ext cx="7697449" cy="1143000"/>
          </a:xfrm>
        </p:spPr>
        <p:txBody>
          <a:bodyPr/>
          <a:lstStyle/>
          <a:p>
            <a:r>
              <a:rPr lang="es-CL" sz="3200" b="1" dirty="0"/>
              <a:t>OBJETIVOS BUSCADOS POR LOS CONVENIOS</a:t>
            </a:r>
          </a:p>
        </p:txBody>
      </p:sp>
    </p:spTree>
    <p:extLst>
      <p:ext uri="{BB962C8B-B14F-4D97-AF65-F5344CB8AC3E}">
        <p14:creationId xmlns:p14="http://schemas.microsoft.com/office/powerpoint/2010/main" val="1382170068"/>
      </p:ext>
    </p:extLst>
  </p:cSld>
  <p:clrMapOvr>
    <a:masterClrMapping/>
  </p:clrMapOvr>
  <p:transition spd="slow">
    <p:cove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418897"/>
            <a:ext cx="8229600" cy="4698124"/>
          </a:xfrm>
        </p:spPr>
        <p:txBody>
          <a:bodyPr/>
          <a:lstStyle/>
          <a:p>
            <a:pPr marL="342900" indent="-342900" algn="just">
              <a:spcAft>
                <a:spcPts val="0"/>
              </a:spcAft>
              <a:buFont typeface="Arial" panose="020B0604020202020204" pitchFamily="34" charset="0"/>
              <a:buChar char="•"/>
            </a:pPr>
            <a:r>
              <a:rPr lang="es-MX" sz="2000" b="1" dirty="0"/>
              <a:t>CONCEPTO DE PERSONA:</a:t>
            </a:r>
            <a:r>
              <a:rPr lang="es-MX" sz="2000" dirty="0"/>
              <a:t> </a:t>
            </a:r>
          </a:p>
          <a:p>
            <a:pPr algn="just">
              <a:spcAft>
                <a:spcPts val="0"/>
              </a:spcAft>
              <a:buFontTx/>
              <a:buChar char="-"/>
            </a:pPr>
            <a:r>
              <a:rPr lang="es-MX" sz="2000" dirty="0"/>
              <a:t>Personas naturales, sociedades y cualquier otra agrupación de personas. Art. 3(1)(d). Incluye a una sucesión, trust o </a:t>
            </a:r>
            <a:r>
              <a:rPr lang="es-MX" sz="2000" dirty="0" err="1"/>
              <a:t>partnership</a:t>
            </a:r>
            <a:r>
              <a:rPr lang="es-MX" sz="2000" dirty="0"/>
              <a:t>. </a:t>
            </a:r>
          </a:p>
          <a:p>
            <a:pPr algn="just">
              <a:spcAft>
                <a:spcPts val="0"/>
              </a:spcAft>
            </a:pPr>
            <a:r>
              <a:rPr lang="es-MX" sz="2000" b="1" dirty="0"/>
              <a:t>CONCEPTO DE RESIDENTE:</a:t>
            </a:r>
          </a:p>
          <a:p>
            <a:pPr algn="just">
              <a:spcAft>
                <a:spcPts val="0"/>
              </a:spcAft>
              <a:buFontTx/>
              <a:buChar char="-"/>
            </a:pPr>
            <a:r>
              <a:rPr lang="es-MX" sz="2000" dirty="0"/>
              <a:t>Toda persona que, en virtud de la legislación de ese Estado, esté sujeta a </a:t>
            </a:r>
            <a:r>
              <a:rPr lang="es-MX" sz="2000" u="sng" dirty="0"/>
              <a:t>imposición en el mismo en razón de su domicilio, residencia, ciudadanía, sede de dirección, lugar de constitución o cualquier otro criterio análogo.</a:t>
            </a:r>
          </a:p>
          <a:p>
            <a:pPr algn="just">
              <a:spcAft>
                <a:spcPts val="0"/>
              </a:spcAft>
            </a:pPr>
            <a:r>
              <a:rPr lang="es-MX" sz="2000" b="1" dirty="0"/>
              <a:t>ELEMENTOS:</a:t>
            </a:r>
          </a:p>
          <a:p>
            <a:pPr marL="514350" indent="-514350" algn="just">
              <a:spcAft>
                <a:spcPts val="0"/>
              </a:spcAft>
              <a:buFont typeface="+mj-lt"/>
              <a:buAutoNum type="romanLcPeriod"/>
            </a:pPr>
            <a:r>
              <a:rPr lang="es-MX" sz="2000" dirty="0"/>
              <a:t>Persona;</a:t>
            </a:r>
          </a:p>
          <a:p>
            <a:pPr marL="514350" indent="-514350" algn="just">
              <a:spcAft>
                <a:spcPts val="0"/>
              </a:spcAft>
              <a:buFont typeface="+mj-lt"/>
              <a:buAutoNum type="romanLcPeriod"/>
            </a:pPr>
            <a:r>
              <a:rPr lang="es-MX" sz="2000" dirty="0"/>
              <a:t>Sujeta a imposición;</a:t>
            </a:r>
          </a:p>
          <a:p>
            <a:pPr marL="514350" indent="-514350" algn="just">
              <a:spcAft>
                <a:spcPts val="0"/>
              </a:spcAft>
              <a:buFont typeface="+mj-lt"/>
              <a:buAutoNum type="romanLcPeriod"/>
            </a:pPr>
            <a:r>
              <a:rPr lang="es-MX" sz="2000" dirty="0"/>
              <a:t>En razón de nexo subjetivo; y</a:t>
            </a:r>
          </a:p>
          <a:p>
            <a:pPr marL="514350" indent="-514350" algn="just">
              <a:spcAft>
                <a:spcPts val="0"/>
              </a:spcAft>
              <a:buFont typeface="+mj-lt"/>
              <a:buAutoNum type="romanLcPeriod"/>
            </a:pPr>
            <a:r>
              <a:rPr lang="es-MX" sz="2000" dirty="0"/>
              <a:t>Tributación de fuente mundial (en base a régimen general).</a:t>
            </a:r>
          </a:p>
          <a:p>
            <a:pPr marL="0" indent="0" algn="just">
              <a:spcAft>
                <a:spcPts val="0"/>
              </a:spcAft>
              <a:buNone/>
            </a:pPr>
            <a:endParaRPr lang="es-MX" sz="2000" dirty="0"/>
          </a:p>
          <a:p>
            <a:pPr marL="514350" indent="-514350" algn="just">
              <a:spcAft>
                <a:spcPts val="0"/>
              </a:spcAft>
              <a:buFont typeface="+mj-lt"/>
              <a:buAutoNum type="romanLcPeriod"/>
            </a:pPr>
            <a:endParaRPr lang="es-MX" sz="2000" dirty="0"/>
          </a:p>
          <a:p>
            <a:pPr algn="just">
              <a:spcAft>
                <a:spcPts val="0"/>
              </a:spcAft>
            </a:pPr>
            <a:endParaRPr lang="es-MX" sz="2000" b="1" dirty="0"/>
          </a:p>
          <a:p>
            <a:pPr marL="0" indent="0" algn="just">
              <a:spcAft>
                <a:spcPts val="0"/>
              </a:spcAft>
              <a:buNone/>
            </a:pPr>
            <a:r>
              <a:rPr lang="es-MX" sz="2000" dirty="0"/>
              <a:t> </a:t>
            </a:r>
          </a:p>
          <a:p>
            <a:pPr marL="0" indent="0" algn="just">
              <a:spcAft>
                <a:spcPts val="0"/>
              </a:spcAft>
              <a:buNone/>
            </a:pPr>
            <a:endParaRPr lang="es-MX" sz="2000" dirty="0"/>
          </a:p>
          <a:p>
            <a:pPr marL="0" indent="0" algn="just">
              <a:spcAft>
                <a:spcPts val="0"/>
              </a:spcAft>
              <a:buNone/>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60</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60</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ÁMBITO DE APLICACIÓN SUBJETIVO</a:t>
            </a:r>
            <a:br>
              <a:rPr lang="es-ES" sz="3200" b="1" dirty="0"/>
            </a:br>
            <a:r>
              <a:rPr lang="es-ES" sz="3200" b="1" dirty="0"/>
              <a:t>ART. 4: CONCEPTO DE RESIDENTE</a:t>
            </a:r>
            <a:br>
              <a:rPr lang="es-ES" sz="3200" b="1" dirty="0"/>
            </a:br>
            <a:endParaRPr lang="es-ES" sz="3200" b="1" dirty="0"/>
          </a:p>
        </p:txBody>
      </p:sp>
    </p:spTree>
    <p:extLst>
      <p:ext uri="{BB962C8B-B14F-4D97-AF65-F5344CB8AC3E}">
        <p14:creationId xmlns:p14="http://schemas.microsoft.com/office/powerpoint/2010/main" val="953264630"/>
      </p:ext>
    </p:extLst>
  </p:cSld>
  <p:clrMapOvr>
    <a:masterClrMapping/>
  </p:clrMapOvr>
  <p:transition spd="slow">
    <p:cove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527181"/>
            <a:ext cx="8229600" cy="4698124"/>
          </a:xfrm>
        </p:spPr>
        <p:txBody>
          <a:bodyPr/>
          <a:lstStyle/>
          <a:p>
            <a:pPr algn="just">
              <a:spcAft>
                <a:spcPts val="0"/>
              </a:spcAft>
            </a:pPr>
            <a:r>
              <a:rPr lang="es-MX" sz="2000" b="1" dirty="0"/>
              <a:t>REFERENCIA A CIUDADANOS EE.UU. Y GREEN CARD HOLDER.</a:t>
            </a:r>
          </a:p>
          <a:p>
            <a:pPr algn="just">
              <a:spcAft>
                <a:spcPts val="0"/>
              </a:spcAft>
              <a:buFontTx/>
              <a:buChar char="-"/>
            </a:pPr>
            <a:r>
              <a:rPr lang="es-MX" sz="2000" dirty="0"/>
              <a:t>Para efectos de la </a:t>
            </a:r>
            <a:r>
              <a:rPr lang="es-MX" sz="2000" dirty="0" err="1"/>
              <a:t>saving</a:t>
            </a:r>
            <a:r>
              <a:rPr lang="es-MX" sz="2000" dirty="0"/>
              <a:t> </a:t>
            </a:r>
            <a:r>
              <a:rPr lang="es-MX" sz="2000" dirty="0" err="1"/>
              <a:t>clause</a:t>
            </a:r>
            <a:r>
              <a:rPr lang="es-MX" sz="2000" dirty="0"/>
              <a:t>, el concepto de residencia también se determina bajo el artículo 4 del Convenio.</a:t>
            </a:r>
          </a:p>
          <a:p>
            <a:pPr algn="just">
              <a:spcAft>
                <a:spcPts val="0"/>
              </a:spcAft>
              <a:buFontTx/>
              <a:buChar char="-"/>
            </a:pPr>
            <a:r>
              <a:rPr lang="es-MX" sz="2000" dirty="0"/>
              <a:t>Chile tratará a un ciudadano de EE.UU. o a un extranjero que posee Green </a:t>
            </a:r>
            <a:r>
              <a:rPr lang="es-MX" sz="2000" dirty="0" err="1"/>
              <a:t>Card</a:t>
            </a:r>
            <a:r>
              <a:rPr lang="es-MX" sz="2000" dirty="0"/>
              <a:t> como un residente de EE.UU. </a:t>
            </a:r>
            <a:r>
              <a:rPr lang="es-MX" sz="2000" u="sng" dirty="0"/>
              <a:t>sólo si esa persona</a:t>
            </a:r>
            <a:r>
              <a:rPr lang="es-MX" sz="2000" dirty="0"/>
              <a:t>:</a:t>
            </a:r>
          </a:p>
          <a:p>
            <a:pPr marL="457200" indent="-457200" algn="just">
              <a:spcAft>
                <a:spcPts val="0"/>
              </a:spcAft>
              <a:buFont typeface="+mj-lt"/>
              <a:buAutoNum type="arabicPeriod"/>
            </a:pPr>
            <a:r>
              <a:rPr lang="es-MX" sz="2000" dirty="0"/>
              <a:t>Tiene una presencia substancial, vivienda permanente, o vive habitualmente en los Estados Unidos;  y</a:t>
            </a:r>
          </a:p>
          <a:p>
            <a:pPr marL="457200" indent="-457200" algn="just">
              <a:spcAft>
                <a:spcPts val="0"/>
              </a:spcAft>
              <a:buFont typeface="+mj-lt"/>
              <a:buAutoNum type="arabicPeriod"/>
            </a:pPr>
            <a:r>
              <a:rPr lang="es-MX" sz="2000" dirty="0"/>
              <a:t>Siempre que no sea residente de un Estado distinto de Chile para los propósitos de un CDI entre ese Estado y Chile. Protocolo (7).</a:t>
            </a:r>
          </a:p>
          <a:p>
            <a:pPr marL="0" indent="0" algn="just">
              <a:spcAft>
                <a:spcPts val="0"/>
              </a:spcAft>
              <a:buNone/>
            </a:pPr>
            <a:endParaRPr lang="es-MX" sz="2000" dirty="0"/>
          </a:p>
          <a:p>
            <a:pPr marL="0" indent="0" algn="just">
              <a:spcAft>
                <a:spcPts val="0"/>
              </a:spcAft>
              <a:buNone/>
            </a:pPr>
            <a:endParaRPr lang="es-MX" sz="2000" dirty="0"/>
          </a:p>
          <a:p>
            <a:pPr algn="just">
              <a:spcAft>
                <a:spcPts val="0"/>
              </a:spcAft>
              <a:buFontTx/>
              <a:buChar char="-"/>
            </a:pPr>
            <a:endParaRPr lang="es-MX" sz="2000" dirty="0"/>
          </a:p>
          <a:p>
            <a:pPr marL="0" indent="0" algn="just">
              <a:spcAft>
                <a:spcPts val="0"/>
              </a:spcAft>
              <a:buNone/>
            </a:pPr>
            <a:endParaRPr lang="es-MX" sz="2000" dirty="0"/>
          </a:p>
          <a:p>
            <a:pPr marL="0" indent="0" algn="just">
              <a:spcAft>
                <a:spcPts val="0"/>
              </a:spcAft>
              <a:buNone/>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61</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61</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ÁMBITO DE APLICACIÓN SUBJETIVO</a:t>
            </a:r>
            <a:br>
              <a:rPr lang="es-ES" sz="3200" b="1" dirty="0"/>
            </a:br>
            <a:r>
              <a:rPr lang="es-ES" sz="3200" b="1" dirty="0"/>
              <a:t>ART. 4: CONCEPTO DE RESIDENTE</a:t>
            </a:r>
            <a:br>
              <a:rPr lang="es-ES" sz="3200" b="1" dirty="0"/>
            </a:br>
            <a:r>
              <a:rPr lang="es-ES" sz="3200" b="1" dirty="0"/>
              <a:t> </a:t>
            </a:r>
          </a:p>
        </p:txBody>
      </p:sp>
    </p:spTree>
    <p:extLst>
      <p:ext uri="{BB962C8B-B14F-4D97-AF65-F5344CB8AC3E}">
        <p14:creationId xmlns:p14="http://schemas.microsoft.com/office/powerpoint/2010/main" val="645402019"/>
      </p:ext>
    </p:extLst>
  </p:cSld>
  <p:clrMapOvr>
    <a:masterClrMapping/>
  </p:clrMapOvr>
  <p:transition spd="slow">
    <p:cove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477B62-FFF6-2D29-296F-52AEBE343B71}"/>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EE081CE7-4A0B-C1F1-6C5D-BBE05EED2949}"/>
              </a:ext>
            </a:extLst>
          </p:cNvPr>
          <p:cNvSpPr>
            <a:spLocks noGrp="1"/>
          </p:cNvSpPr>
          <p:nvPr>
            <p:ph sz="half" idx="1"/>
          </p:nvPr>
        </p:nvSpPr>
        <p:spPr>
          <a:xfrm>
            <a:off x="457200" y="882869"/>
            <a:ext cx="8229600" cy="5092262"/>
          </a:xfrm>
        </p:spPr>
        <p:txBody>
          <a:bodyPr/>
          <a:lstStyle/>
          <a:p>
            <a:pPr algn="just">
              <a:spcAft>
                <a:spcPts val="0"/>
              </a:spcAft>
            </a:pPr>
            <a:r>
              <a:rPr lang="es-MX" sz="2000" b="1" dirty="0"/>
              <a:t>Oficio 1.446-2024: </a:t>
            </a:r>
          </a:p>
          <a:p>
            <a:pPr algn="just">
              <a:spcAft>
                <a:spcPts val="0"/>
              </a:spcAft>
            </a:pPr>
            <a:endParaRPr lang="es-MX" sz="2000" b="1" dirty="0"/>
          </a:p>
          <a:p>
            <a:pPr algn="just">
              <a:spcAft>
                <a:spcPts val="0"/>
              </a:spcAft>
            </a:pPr>
            <a:endParaRPr lang="es-MX" sz="2000" b="1" dirty="0"/>
          </a:p>
          <a:p>
            <a:pPr algn="just">
              <a:spcAft>
                <a:spcPts val="0"/>
              </a:spcAft>
            </a:pPr>
            <a:endParaRPr lang="es-MX" sz="2000" b="1" dirty="0"/>
          </a:p>
          <a:p>
            <a:pPr algn="just">
              <a:spcAft>
                <a:spcPts val="0"/>
              </a:spcAft>
            </a:pPr>
            <a:endParaRPr lang="es-MX" sz="2000" b="1" dirty="0"/>
          </a:p>
          <a:p>
            <a:pPr algn="just">
              <a:spcAft>
                <a:spcPts val="0"/>
              </a:spcAft>
            </a:pPr>
            <a:endParaRPr lang="es-MX" sz="2000" b="1" dirty="0"/>
          </a:p>
          <a:p>
            <a:pPr algn="just">
              <a:spcAft>
                <a:spcPts val="0"/>
              </a:spcAft>
            </a:pPr>
            <a:endParaRPr lang="es-MX" sz="2000" b="1" dirty="0"/>
          </a:p>
          <a:p>
            <a:pPr marL="0" indent="0" algn="just">
              <a:spcAft>
                <a:spcPts val="0"/>
              </a:spcAft>
              <a:buNone/>
            </a:pPr>
            <a:endParaRPr lang="es-MX" sz="2000" b="1" dirty="0"/>
          </a:p>
          <a:p>
            <a:pPr marL="0" indent="0" algn="just">
              <a:spcAft>
                <a:spcPts val="0"/>
              </a:spcAft>
              <a:buNone/>
            </a:pPr>
            <a:endParaRPr lang="es-MX" sz="2000" b="1" dirty="0"/>
          </a:p>
          <a:p>
            <a:pPr algn="just">
              <a:spcAft>
                <a:spcPts val="0"/>
              </a:spcAft>
            </a:pPr>
            <a:r>
              <a:rPr lang="es-MX" sz="2000" b="1" dirty="0"/>
              <a:t>Oficio 1.338-2024: </a:t>
            </a:r>
          </a:p>
          <a:p>
            <a:pPr algn="just">
              <a:spcAft>
                <a:spcPts val="0"/>
              </a:spcAft>
            </a:pPr>
            <a:endParaRPr lang="es-MX" sz="2000" b="1" dirty="0"/>
          </a:p>
          <a:p>
            <a:pPr algn="just">
              <a:spcAft>
                <a:spcPts val="0"/>
              </a:spcAft>
            </a:pPr>
            <a:endParaRPr lang="es-MX" sz="2000" dirty="0"/>
          </a:p>
        </p:txBody>
      </p:sp>
      <p:sp>
        <p:nvSpPr>
          <p:cNvPr id="12" name="Slide Number Placeholder 4">
            <a:extLst>
              <a:ext uri="{FF2B5EF4-FFF2-40B4-BE49-F238E27FC236}">
                <a16:creationId xmlns:a16="http://schemas.microsoft.com/office/drawing/2014/main" id="{8E7E2AD0-F19E-0449-49AB-E8D080B21A92}"/>
              </a:ext>
            </a:extLst>
          </p:cNvPr>
          <p:cNvSpPr>
            <a:spLocks noGrp="1"/>
          </p:cNvSpPr>
          <p:nvPr>
            <p:ph type="sldNum" sz="quarter" idx="12"/>
          </p:nvPr>
        </p:nvSpPr>
        <p:spPr>
          <a:xfrm>
            <a:off x="6553200" y="6356350"/>
            <a:ext cx="2133600" cy="365125"/>
          </a:xfrm>
        </p:spPr>
        <p:txBody>
          <a:bodyPr/>
          <a:lstStyle/>
          <a:p>
            <a:pPr marL="0" marR="0" lvl="0" indent="0" algn="l" defTabSz="457200" rtl="0" eaLnBrk="1" fontAlgn="base" latinLnBrk="0" hangingPunct="1">
              <a:lnSpc>
                <a:spcPct val="100000"/>
              </a:lnSpc>
              <a:spcBef>
                <a:spcPct val="0"/>
              </a:spcBef>
              <a:spcAft>
                <a:spcPts val="600"/>
              </a:spcAft>
              <a:buClrTx/>
              <a:buSzTx/>
              <a:buFontTx/>
              <a:buNone/>
              <a:tabLst/>
              <a:defRPr/>
            </a:pPr>
            <a:fld id="{07B9896D-0F24-44E7-A8F0-FFC3A1AD33EC}" type="slidenum">
              <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ts val="600"/>
                </a:spcAft>
                <a:buClrTx/>
                <a:buSzTx/>
                <a:buFontTx/>
                <a:buNone/>
                <a:tabLst/>
                <a:defRPr/>
              </a:pPr>
              <a:t>62</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3" name="Marcador de número de diapositiva 2" hidden="1">
            <a:extLst>
              <a:ext uri="{FF2B5EF4-FFF2-40B4-BE49-F238E27FC236}">
                <a16:creationId xmlns:a16="http://schemas.microsoft.com/office/drawing/2014/main" id="{73BB0F2F-36F4-C3F5-27FB-D87ECF9CA01A}"/>
              </a:ext>
            </a:extLst>
          </p:cNvPr>
          <p:cNvSpPr>
            <a:spLocks noGrp="1"/>
          </p:cNvSpPr>
          <p:nvPr>
            <p:ph type="sldNum" sz="quarter" idx="4294967295"/>
          </p:nvPr>
        </p:nvSpPr>
        <p:spPr>
          <a:xfrm>
            <a:off x="6553200" y="6356350"/>
            <a:ext cx="2133600" cy="365125"/>
          </a:xfrm>
          <a:prstGeom prst="rect">
            <a:avLst/>
          </a:prstGeom>
        </p:spPr>
        <p:txBody>
          <a:bodyPr wrap="square" anchor="t">
            <a:normAutofit/>
          </a:bodyPr>
          <a:lstStyle/>
          <a:p>
            <a:pPr marL="0" marR="0" lvl="0" indent="0" algn="l" defTabSz="457200" rtl="0" eaLnBrk="0" fontAlgn="base" latinLnBrk="0" hangingPunct="0">
              <a:lnSpc>
                <a:spcPct val="90000"/>
              </a:lnSpc>
              <a:spcBef>
                <a:spcPct val="0"/>
              </a:spcBef>
              <a:spcAft>
                <a:spcPts val="600"/>
              </a:spcAft>
              <a:buClrTx/>
              <a:buSzTx/>
              <a:buFontTx/>
              <a:buNone/>
              <a:tabLst/>
              <a:defRPr/>
            </a:pPr>
            <a:fld id="{843B9C29-BB2F-4802-9D3E-7D4C9C53DF56}"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0" fontAlgn="base" latinLnBrk="0" hangingPunct="0">
                <a:lnSpc>
                  <a:spcPct val="90000"/>
                </a:lnSpc>
                <a:spcBef>
                  <a:spcPct val="0"/>
                </a:spcBef>
                <a:spcAft>
                  <a:spcPts val="600"/>
                </a:spcAft>
                <a:buClrTx/>
                <a:buSzTx/>
                <a:buFontTx/>
                <a:buNone/>
                <a:tabLst/>
                <a:defRPr/>
              </a:pPr>
              <a:t>62</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7" name="Título 1">
            <a:extLst>
              <a:ext uri="{FF2B5EF4-FFF2-40B4-BE49-F238E27FC236}">
                <a16:creationId xmlns:a16="http://schemas.microsoft.com/office/drawing/2014/main" id="{5A5A751E-2B74-C8D4-17B4-B3DA6ACD0B15}"/>
              </a:ext>
            </a:extLst>
          </p:cNvPr>
          <p:cNvSpPr>
            <a:spLocks noGrp="1"/>
          </p:cNvSpPr>
          <p:nvPr>
            <p:ph type="title"/>
          </p:nvPr>
        </p:nvSpPr>
        <p:spPr>
          <a:xfrm>
            <a:off x="845136" y="218368"/>
            <a:ext cx="8229600" cy="955374"/>
          </a:xfrm>
        </p:spPr>
        <p:txBody>
          <a:bodyPr>
            <a:noAutofit/>
          </a:bodyPr>
          <a:lstStyle/>
          <a:p>
            <a:r>
              <a:rPr lang="es-ES" sz="3200" b="1" dirty="0"/>
              <a:t>PRONUNCIAMIENTOS SII RELEVANTES</a:t>
            </a:r>
            <a:br>
              <a:rPr lang="es-ES" sz="3200" b="1" dirty="0"/>
            </a:br>
            <a:r>
              <a:rPr lang="es-ES" sz="3200" b="1" dirty="0"/>
              <a:t> </a:t>
            </a:r>
          </a:p>
        </p:txBody>
      </p:sp>
      <p:pic>
        <p:nvPicPr>
          <p:cNvPr id="4" name="Imagen 3">
            <a:extLst>
              <a:ext uri="{FF2B5EF4-FFF2-40B4-BE49-F238E27FC236}">
                <a16:creationId xmlns:a16="http://schemas.microsoft.com/office/drawing/2014/main" id="{C0C11238-5F4E-48A5-2F27-C4CD5B757436}"/>
              </a:ext>
            </a:extLst>
          </p:cNvPr>
          <p:cNvPicPr>
            <a:picLocks noChangeAspect="1"/>
          </p:cNvPicPr>
          <p:nvPr/>
        </p:nvPicPr>
        <p:blipFill>
          <a:blip r:embed="rId2"/>
          <a:stretch>
            <a:fillRect/>
          </a:stretch>
        </p:blipFill>
        <p:spPr>
          <a:xfrm>
            <a:off x="942786" y="1309264"/>
            <a:ext cx="6591645" cy="2839478"/>
          </a:xfrm>
          <a:prstGeom prst="rect">
            <a:avLst/>
          </a:prstGeom>
        </p:spPr>
      </p:pic>
      <p:pic>
        <p:nvPicPr>
          <p:cNvPr id="8" name="Imagen 7">
            <a:extLst>
              <a:ext uri="{FF2B5EF4-FFF2-40B4-BE49-F238E27FC236}">
                <a16:creationId xmlns:a16="http://schemas.microsoft.com/office/drawing/2014/main" id="{085A1787-3552-6E5F-8BC5-2C1444E0E377}"/>
              </a:ext>
            </a:extLst>
          </p:cNvPr>
          <p:cNvPicPr>
            <a:picLocks noChangeAspect="1"/>
          </p:cNvPicPr>
          <p:nvPr/>
        </p:nvPicPr>
        <p:blipFill>
          <a:blip r:embed="rId3"/>
          <a:stretch>
            <a:fillRect/>
          </a:stretch>
        </p:blipFill>
        <p:spPr>
          <a:xfrm>
            <a:off x="942786" y="4502436"/>
            <a:ext cx="6591645" cy="1400909"/>
          </a:xfrm>
          <a:prstGeom prst="rect">
            <a:avLst/>
          </a:prstGeom>
        </p:spPr>
      </p:pic>
    </p:spTree>
    <p:extLst>
      <p:ext uri="{BB962C8B-B14F-4D97-AF65-F5344CB8AC3E}">
        <p14:creationId xmlns:p14="http://schemas.microsoft.com/office/powerpoint/2010/main" val="2361586769"/>
      </p:ext>
    </p:extLst>
  </p:cSld>
  <p:clrMapOvr>
    <a:masterClrMapping/>
  </p:clrMapOvr>
  <p:transition spd="slow">
    <p:cove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FE2CE8-BE50-C817-095C-31E7A0487A92}"/>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D7C8CDA8-564C-E875-AD58-95959B98DE33}"/>
              </a:ext>
            </a:extLst>
          </p:cNvPr>
          <p:cNvSpPr>
            <a:spLocks noGrp="1"/>
          </p:cNvSpPr>
          <p:nvPr>
            <p:ph sz="half" idx="1"/>
          </p:nvPr>
        </p:nvSpPr>
        <p:spPr>
          <a:xfrm>
            <a:off x="457200" y="882869"/>
            <a:ext cx="8229600" cy="5092262"/>
          </a:xfrm>
        </p:spPr>
        <p:txBody>
          <a:bodyPr/>
          <a:lstStyle/>
          <a:p>
            <a:pPr algn="just">
              <a:spcAft>
                <a:spcPts val="0"/>
              </a:spcAft>
            </a:pPr>
            <a:r>
              <a:rPr lang="es-MX" sz="2000" b="1" dirty="0"/>
              <a:t>Oficio 1.763-2024: </a:t>
            </a:r>
          </a:p>
          <a:p>
            <a:pPr algn="just">
              <a:spcAft>
                <a:spcPts val="0"/>
              </a:spcAft>
            </a:pPr>
            <a:endParaRPr lang="es-MX" sz="2000" b="1" dirty="0"/>
          </a:p>
          <a:p>
            <a:pPr algn="just">
              <a:spcAft>
                <a:spcPts val="0"/>
              </a:spcAft>
            </a:pPr>
            <a:endParaRPr lang="es-MX" sz="2000" b="1" dirty="0"/>
          </a:p>
          <a:p>
            <a:pPr algn="just">
              <a:spcAft>
                <a:spcPts val="0"/>
              </a:spcAft>
            </a:pPr>
            <a:endParaRPr lang="es-MX" sz="2000" b="1" dirty="0"/>
          </a:p>
          <a:p>
            <a:pPr algn="just">
              <a:spcAft>
                <a:spcPts val="0"/>
              </a:spcAft>
            </a:pPr>
            <a:endParaRPr lang="es-MX" sz="2000" dirty="0"/>
          </a:p>
          <a:p>
            <a:pPr algn="just">
              <a:spcAft>
                <a:spcPts val="0"/>
              </a:spcAft>
            </a:pPr>
            <a:endParaRPr lang="es-MX" sz="2000" dirty="0"/>
          </a:p>
          <a:p>
            <a:pPr algn="just">
              <a:spcAft>
                <a:spcPts val="0"/>
              </a:spcAft>
            </a:pPr>
            <a:endParaRPr lang="es-MX" sz="2000" dirty="0"/>
          </a:p>
          <a:p>
            <a:pPr algn="just">
              <a:spcAft>
                <a:spcPts val="0"/>
              </a:spcAft>
            </a:pPr>
            <a:endParaRPr lang="es-MX" sz="2000" dirty="0"/>
          </a:p>
          <a:p>
            <a:pPr algn="just">
              <a:spcAft>
                <a:spcPts val="0"/>
              </a:spcAft>
            </a:pPr>
            <a:endParaRPr lang="es-MX" sz="2000" dirty="0"/>
          </a:p>
          <a:p>
            <a:pPr algn="just">
              <a:spcAft>
                <a:spcPts val="0"/>
              </a:spcAft>
            </a:pPr>
            <a:r>
              <a:rPr lang="es-MX" sz="2000" b="1" dirty="0"/>
              <a:t>Oficio 2.301-2024: </a:t>
            </a:r>
          </a:p>
          <a:p>
            <a:pPr algn="just">
              <a:spcAft>
                <a:spcPts val="0"/>
              </a:spcAft>
            </a:pPr>
            <a:endParaRPr lang="es-MX" sz="2000" b="1" dirty="0"/>
          </a:p>
          <a:p>
            <a:pPr algn="just">
              <a:spcAft>
                <a:spcPts val="0"/>
              </a:spcAft>
            </a:pPr>
            <a:endParaRPr lang="es-MX" sz="2000" dirty="0"/>
          </a:p>
        </p:txBody>
      </p:sp>
      <p:sp>
        <p:nvSpPr>
          <p:cNvPr id="12" name="Slide Number Placeholder 4">
            <a:extLst>
              <a:ext uri="{FF2B5EF4-FFF2-40B4-BE49-F238E27FC236}">
                <a16:creationId xmlns:a16="http://schemas.microsoft.com/office/drawing/2014/main" id="{A323B1AA-C04C-2C4B-5A1D-8514AD6C057B}"/>
              </a:ext>
            </a:extLst>
          </p:cNvPr>
          <p:cNvSpPr>
            <a:spLocks noGrp="1"/>
          </p:cNvSpPr>
          <p:nvPr>
            <p:ph type="sldNum" sz="quarter" idx="12"/>
          </p:nvPr>
        </p:nvSpPr>
        <p:spPr>
          <a:xfrm>
            <a:off x="6553200" y="6356350"/>
            <a:ext cx="2133600" cy="365125"/>
          </a:xfrm>
        </p:spPr>
        <p:txBody>
          <a:bodyPr/>
          <a:lstStyle/>
          <a:p>
            <a:pPr marL="0" marR="0" lvl="0" indent="0" algn="l" defTabSz="457200" rtl="0" eaLnBrk="1" fontAlgn="base" latinLnBrk="0" hangingPunct="1">
              <a:lnSpc>
                <a:spcPct val="100000"/>
              </a:lnSpc>
              <a:spcBef>
                <a:spcPct val="0"/>
              </a:spcBef>
              <a:spcAft>
                <a:spcPts val="600"/>
              </a:spcAft>
              <a:buClrTx/>
              <a:buSzTx/>
              <a:buFontTx/>
              <a:buNone/>
              <a:tabLst/>
              <a:defRPr/>
            </a:pPr>
            <a:fld id="{07B9896D-0F24-44E7-A8F0-FFC3A1AD33EC}" type="slidenum">
              <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ts val="600"/>
                </a:spcAft>
                <a:buClrTx/>
                <a:buSzTx/>
                <a:buFontTx/>
                <a:buNone/>
                <a:tabLst/>
                <a:defRPr/>
              </a:pPr>
              <a:t>63</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3" name="Marcador de número de diapositiva 2" hidden="1">
            <a:extLst>
              <a:ext uri="{FF2B5EF4-FFF2-40B4-BE49-F238E27FC236}">
                <a16:creationId xmlns:a16="http://schemas.microsoft.com/office/drawing/2014/main" id="{54CC99F5-A567-6E9F-0DAC-567873C64385}"/>
              </a:ext>
            </a:extLst>
          </p:cNvPr>
          <p:cNvSpPr>
            <a:spLocks noGrp="1"/>
          </p:cNvSpPr>
          <p:nvPr>
            <p:ph type="sldNum" sz="quarter" idx="4294967295"/>
          </p:nvPr>
        </p:nvSpPr>
        <p:spPr>
          <a:xfrm>
            <a:off x="6553200" y="6356350"/>
            <a:ext cx="2133600" cy="365125"/>
          </a:xfrm>
          <a:prstGeom prst="rect">
            <a:avLst/>
          </a:prstGeom>
        </p:spPr>
        <p:txBody>
          <a:bodyPr wrap="square" anchor="t">
            <a:normAutofit/>
          </a:bodyPr>
          <a:lstStyle/>
          <a:p>
            <a:pPr marL="0" marR="0" lvl="0" indent="0" algn="l" defTabSz="457200" rtl="0" eaLnBrk="0" fontAlgn="base" latinLnBrk="0" hangingPunct="0">
              <a:lnSpc>
                <a:spcPct val="90000"/>
              </a:lnSpc>
              <a:spcBef>
                <a:spcPct val="0"/>
              </a:spcBef>
              <a:spcAft>
                <a:spcPts val="600"/>
              </a:spcAft>
              <a:buClrTx/>
              <a:buSzTx/>
              <a:buFontTx/>
              <a:buNone/>
              <a:tabLst/>
              <a:defRPr/>
            </a:pPr>
            <a:fld id="{843B9C29-BB2F-4802-9D3E-7D4C9C53DF56}"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0" fontAlgn="base" latinLnBrk="0" hangingPunct="0">
                <a:lnSpc>
                  <a:spcPct val="90000"/>
                </a:lnSpc>
                <a:spcBef>
                  <a:spcPct val="0"/>
                </a:spcBef>
                <a:spcAft>
                  <a:spcPts val="600"/>
                </a:spcAft>
                <a:buClrTx/>
                <a:buSzTx/>
                <a:buFontTx/>
                <a:buNone/>
                <a:tabLst/>
                <a:defRPr/>
              </a:pPr>
              <a:t>63</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7" name="Título 1">
            <a:extLst>
              <a:ext uri="{FF2B5EF4-FFF2-40B4-BE49-F238E27FC236}">
                <a16:creationId xmlns:a16="http://schemas.microsoft.com/office/drawing/2014/main" id="{C8AA8D94-F535-B85F-527D-1834D8D2BC23}"/>
              </a:ext>
            </a:extLst>
          </p:cNvPr>
          <p:cNvSpPr>
            <a:spLocks noGrp="1"/>
          </p:cNvSpPr>
          <p:nvPr>
            <p:ph type="title"/>
          </p:nvPr>
        </p:nvSpPr>
        <p:spPr>
          <a:xfrm>
            <a:off x="845136" y="218368"/>
            <a:ext cx="8229600" cy="955374"/>
          </a:xfrm>
        </p:spPr>
        <p:txBody>
          <a:bodyPr>
            <a:noAutofit/>
          </a:bodyPr>
          <a:lstStyle/>
          <a:p>
            <a:r>
              <a:rPr lang="es-ES" sz="3200" b="1" dirty="0"/>
              <a:t>PRONUNCIAMIENTOS SII RELEVANTES</a:t>
            </a:r>
            <a:br>
              <a:rPr lang="es-ES" sz="3200" b="1" dirty="0"/>
            </a:br>
            <a:r>
              <a:rPr lang="es-ES" sz="3200" b="1" dirty="0"/>
              <a:t> </a:t>
            </a:r>
          </a:p>
        </p:txBody>
      </p:sp>
      <p:pic>
        <p:nvPicPr>
          <p:cNvPr id="6" name="Imagen 5">
            <a:extLst>
              <a:ext uri="{FF2B5EF4-FFF2-40B4-BE49-F238E27FC236}">
                <a16:creationId xmlns:a16="http://schemas.microsoft.com/office/drawing/2014/main" id="{EEF08FBE-EA89-2015-1D82-A2911473444C}"/>
              </a:ext>
            </a:extLst>
          </p:cNvPr>
          <p:cNvPicPr>
            <a:picLocks noChangeAspect="1"/>
          </p:cNvPicPr>
          <p:nvPr/>
        </p:nvPicPr>
        <p:blipFill>
          <a:blip r:embed="rId2"/>
          <a:stretch>
            <a:fillRect/>
          </a:stretch>
        </p:blipFill>
        <p:spPr>
          <a:xfrm>
            <a:off x="1122964" y="1208427"/>
            <a:ext cx="6758293" cy="1928837"/>
          </a:xfrm>
          <a:prstGeom prst="rect">
            <a:avLst/>
          </a:prstGeom>
        </p:spPr>
      </p:pic>
      <p:pic>
        <p:nvPicPr>
          <p:cNvPr id="10" name="Imagen 9">
            <a:extLst>
              <a:ext uri="{FF2B5EF4-FFF2-40B4-BE49-F238E27FC236}">
                <a16:creationId xmlns:a16="http://schemas.microsoft.com/office/drawing/2014/main" id="{9060CFEE-057B-0AD7-2B8A-F77404968A3E}"/>
              </a:ext>
            </a:extLst>
          </p:cNvPr>
          <p:cNvPicPr>
            <a:picLocks noChangeAspect="1"/>
          </p:cNvPicPr>
          <p:nvPr/>
        </p:nvPicPr>
        <p:blipFill>
          <a:blip r:embed="rId3"/>
          <a:stretch>
            <a:fillRect/>
          </a:stretch>
        </p:blipFill>
        <p:spPr>
          <a:xfrm>
            <a:off x="845136" y="3079829"/>
            <a:ext cx="6927701" cy="877307"/>
          </a:xfrm>
          <a:prstGeom prst="rect">
            <a:avLst/>
          </a:prstGeom>
        </p:spPr>
      </p:pic>
      <p:pic>
        <p:nvPicPr>
          <p:cNvPr id="13" name="Imagen 12">
            <a:extLst>
              <a:ext uri="{FF2B5EF4-FFF2-40B4-BE49-F238E27FC236}">
                <a16:creationId xmlns:a16="http://schemas.microsoft.com/office/drawing/2014/main" id="{1E0614E2-C1A4-3AB7-625E-5055EFACD47C}"/>
              </a:ext>
            </a:extLst>
          </p:cNvPr>
          <p:cNvPicPr>
            <a:picLocks noChangeAspect="1"/>
          </p:cNvPicPr>
          <p:nvPr/>
        </p:nvPicPr>
        <p:blipFill>
          <a:blip r:embed="rId4"/>
          <a:stretch>
            <a:fillRect/>
          </a:stretch>
        </p:blipFill>
        <p:spPr>
          <a:xfrm>
            <a:off x="1122964" y="4493869"/>
            <a:ext cx="6758293" cy="1404477"/>
          </a:xfrm>
          <a:prstGeom prst="rect">
            <a:avLst/>
          </a:prstGeom>
        </p:spPr>
      </p:pic>
    </p:spTree>
    <p:extLst>
      <p:ext uri="{BB962C8B-B14F-4D97-AF65-F5344CB8AC3E}">
        <p14:creationId xmlns:p14="http://schemas.microsoft.com/office/powerpoint/2010/main" val="2167254966"/>
      </p:ext>
    </p:extLst>
  </p:cSld>
  <p:clrMapOvr>
    <a:masterClrMapping/>
  </p:clrMapOvr>
  <p:transition spd="slow">
    <p:cove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DC5890-CDB9-D9A4-456C-48A9D75488AC}"/>
            </a:ext>
          </a:extLst>
        </p:cNvPr>
        <p:cNvGrpSpPr/>
        <p:nvPr/>
      </p:nvGrpSpPr>
      <p:grpSpPr>
        <a:xfrm>
          <a:off x="0" y="0"/>
          <a:ext cx="0" cy="0"/>
          <a:chOff x="0" y="0"/>
          <a:chExt cx="0" cy="0"/>
        </a:xfrm>
      </p:grpSpPr>
      <p:sp>
        <p:nvSpPr>
          <p:cNvPr id="5" name="Content Placeholder 2">
            <a:extLst>
              <a:ext uri="{FF2B5EF4-FFF2-40B4-BE49-F238E27FC236}">
                <a16:creationId xmlns:a16="http://schemas.microsoft.com/office/drawing/2014/main" id="{A30596B3-CFB2-4DDE-E3A5-72DCDB790ABA}"/>
              </a:ext>
            </a:extLst>
          </p:cNvPr>
          <p:cNvSpPr>
            <a:spLocks noGrp="1"/>
          </p:cNvSpPr>
          <p:nvPr>
            <p:ph sz="half" idx="1"/>
          </p:nvPr>
        </p:nvSpPr>
        <p:spPr>
          <a:xfrm>
            <a:off x="457200" y="882869"/>
            <a:ext cx="8229600" cy="5092262"/>
          </a:xfrm>
        </p:spPr>
        <p:txBody>
          <a:bodyPr/>
          <a:lstStyle/>
          <a:p>
            <a:pPr algn="just">
              <a:spcAft>
                <a:spcPts val="0"/>
              </a:spcAft>
            </a:pPr>
            <a:r>
              <a:rPr lang="es-MX" sz="2000" b="1" dirty="0"/>
              <a:t>Oficio 1.450-2024: </a:t>
            </a:r>
          </a:p>
          <a:p>
            <a:pPr algn="just">
              <a:spcAft>
                <a:spcPts val="0"/>
              </a:spcAft>
            </a:pPr>
            <a:endParaRPr lang="es-MX" sz="2000" b="1" dirty="0"/>
          </a:p>
          <a:p>
            <a:pPr algn="just">
              <a:spcAft>
                <a:spcPts val="0"/>
              </a:spcAft>
            </a:pPr>
            <a:endParaRPr lang="es-MX" sz="2000" b="1" dirty="0"/>
          </a:p>
          <a:p>
            <a:pPr algn="just">
              <a:spcAft>
                <a:spcPts val="0"/>
              </a:spcAft>
            </a:pPr>
            <a:endParaRPr lang="es-MX" sz="2000" b="1" dirty="0"/>
          </a:p>
          <a:p>
            <a:pPr algn="just">
              <a:spcAft>
                <a:spcPts val="0"/>
              </a:spcAft>
            </a:pPr>
            <a:endParaRPr lang="es-MX" sz="2000" dirty="0"/>
          </a:p>
          <a:p>
            <a:pPr algn="just">
              <a:spcAft>
                <a:spcPts val="0"/>
              </a:spcAft>
            </a:pPr>
            <a:endParaRPr lang="es-MX" sz="2000" dirty="0"/>
          </a:p>
          <a:p>
            <a:pPr algn="just">
              <a:spcAft>
                <a:spcPts val="0"/>
              </a:spcAft>
            </a:pPr>
            <a:endParaRPr lang="es-MX" sz="2000" dirty="0"/>
          </a:p>
          <a:p>
            <a:pPr algn="just">
              <a:spcAft>
                <a:spcPts val="0"/>
              </a:spcAft>
            </a:pPr>
            <a:endParaRPr lang="es-MX" sz="2000" dirty="0"/>
          </a:p>
          <a:p>
            <a:pPr algn="just">
              <a:spcAft>
                <a:spcPts val="0"/>
              </a:spcAft>
            </a:pPr>
            <a:endParaRPr lang="es-MX" sz="2000" dirty="0"/>
          </a:p>
          <a:p>
            <a:pPr algn="just">
              <a:spcAft>
                <a:spcPts val="0"/>
              </a:spcAft>
            </a:pPr>
            <a:endParaRPr lang="es-MX" sz="2000" b="1" dirty="0"/>
          </a:p>
          <a:p>
            <a:pPr algn="just">
              <a:spcAft>
                <a:spcPts val="0"/>
              </a:spcAft>
            </a:pPr>
            <a:endParaRPr lang="es-MX" sz="2000" dirty="0"/>
          </a:p>
        </p:txBody>
      </p:sp>
      <p:sp>
        <p:nvSpPr>
          <p:cNvPr id="12" name="Slide Number Placeholder 4">
            <a:extLst>
              <a:ext uri="{FF2B5EF4-FFF2-40B4-BE49-F238E27FC236}">
                <a16:creationId xmlns:a16="http://schemas.microsoft.com/office/drawing/2014/main" id="{7B112051-D192-6893-2777-F2E798A7AF15}"/>
              </a:ext>
            </a:extLst>
          </p:cNvPr>
          <p:cNvSpPr>
            <a:spLocks noGrp="1"/>
          </p:cNvSpPr>
          <p:nvPr>
            <p:ph type="sldNum" sz="quarter" idx="12"/>
          </p:nvPr>
        </p:nvSpPr>
        <p:spPr>
          <a:xfrm>
            <a:off x="6553200" y="6356350"/>
            <a:ext cx="2133600" cy="365125"/>
          </a:xfrm>
        </p:spPr>
        <p:txBody>
          <a:bodyPr/>
          <a:lstStyle/>
          <a:p>
            <a:pPr marL="0" marR="0" lvl="0" indent="0" algn="l" defTabSz="457200" rtl="0" eaLnBrk="1" fontAlgn="base" latinLnBrk="0" hangingPunct="1">
              <a:lnSpc>
                <a:spcPct val="100000"/>
              </a:lnSpc>
              <a:spcBef>
                <a:spcPct val="0"/>
              </a:spcBef>
              <a:spcAft>
                <a:spcPts val="600"/>
              </a:spcAft>
              <a:buClrTx/>
              <a:buSzTx/>
              <a:buFontTx/>
              <a:buNone/>
              <a:tabLst/>
              <a:defRPr/>
            </a:pPr>
            <a:fld id="{07B9896D-0F24-44E7-A8F0-FFC3A1AD33EC}" type="slidenum">
              <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rPr>
              <a:pPr marL="0" marR="0" lvl="0" indent="0" algn="l" defTabSz="457200" rtl="0" eaLnBrk="1" fontAlgn="base" latinLnBrk="0" hangingPunct="1">
                <a:lnSpc>
                  <a:spcPct val="100000"/>
                </a:lnSpc>
                <a:spcBef>
                  <a:spcPct val="0"/>
                </a:spcBef>
                <a:spcAft>
                  <a:spcPts val="600"/>
                </a:spcAft>
                <a:buClrTx/>
                <a:buSzTx/>
                <a:buFontTx/>
                <a:buNone/>
                <a:tabLst/>
                <a:defRPr/>
              </a:pPr>
              <a:t>64</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3" name="Marcador de número de diapositiva 2" hidden="1">
            <a:extLst>
              <a:ext uri="{FF2B5EF4-FFF2-40B4-BE49-F238E27FC236}">
                <a16:creationId xmlns:a16="http://schemas.microsoft.com/office/drawing/2014/main" id="{235BAF7E-D7A7-F028-2D6C-FC1022BB848E}"/>
              </a:ext>
            </a:extLst>
          </p:cNvPr>
          <p:cNvSpPr>
            <a:spLocks noGrp="1"/>
          </p:cNvSpPr>
          <p:nvPr>
            <p:ph type="sldNum" sz="quarter" idx="4294967295"/>
          </p:nvPr>
        </p:nvSpPr>
        <p:spPr>
          <a:xfrm>
            <a:off x="6553200" y="6356350"/>
            <a:ext cx="2133600" cy="365125"/>
          </a:xfrm>
          <a:prstGeom prst="rect">
            <a:avLst/>
          </a:prstGeom>
        </p:spPr>
        <p:txBody>
          <a:bodyPr wrap="square" anchor="t">
            <a:normAutofit/>
          </a:bodyPr>
          <a:lstStyle/>
          <a:p>
            <a:pPr marL="0" marR="0" lvl="0" indent="0" algn="l" defTabSz="457200" rtl="0" eaLnBrk="0" fontAlgn="base" latinLnBrk="0" hangingPunct="0">
              <a:lnSpc>
                <a:spcPct val="90000"/>
              </a:lnSpc>
              <a:spcBef>
                <a:spcPct val="0"/>
              </a:spcBef>
              <a:spcAft>
                <a:spcPts val="600"/>
              </a:spcAft>
              <a:buClrTx/>
              <a:buSzTx/>
              <a:buFontTx/>
              <a:buNone/>
              <a:tabLst/>
              <a:defRPr/>
            </a:pPr>
            <a:fld id="{843B9C29-BB2F-4802-9D3E-7D4C9C53DF56}" type="slidenum">
              <a:rPr kumimoji="0" lang="es-ES" altLang="es-CL" sz="18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l" defTabSz="457200" rtl="0" eaLnBrk="0" fontAlgn="base" latinLnBrk="0" hangingPunct="0">
                <a:lnSpc>
                  <a:spcPct val="90000"/>
                </a:lnSpc>
                <a:spcBef>
                  <a:spcPct val="0"/>
                </a:spcBef>
                <a:spcAft>
                  <a:spcPts val="600"/>
                </a:spcAft>
                <a:buClrTx/>
                <a:buSzTx/>
                <a:buFontTx/>
                <a:buNone/>
                <a:tabLst/>
                <a:defRPr/>
              </a:pPr>
              <a:t>64</a:t>
            </a:fld>
            <a:endParaRPr kumimoji="0" lang="es-ES" altLang="es-CL" sz="18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
        <p:nvSpPr>
          <p:cNvPr id="7" name="Título 1">
            <a:extLst>
              <a:ext uri="{FF2B5EF4-FFF2-40B4-BE49-F238E27FC236}">
                <a16:creationId xmlns:a16="http://schemas.microsoft.com/office/drawing/2014/main" id="{4AE1AD95-4EE1-B024-F770-7C9995D4219B}"/>
              </a:ext>
            </a:extLst>
          </p:cNvPr>
          <p:cNvSpPr>
            <a:spLocks noGrp="1"/>
          </p:cNvSpPr>
          <p:nvPr>
            <p:ph type="title"/>
          </p:nvPr>
        </p:nvSpPr>
        <p:spPr>
          <a:xfrm>
            <a:off x="845136" y="218368"/>
            <a:ext cx="8229600" cy="955374"/>
          </a:xfrm>
        </p:spPr>
        <p:txBody>
          <a:bodyPr>
            <a:noAutofit/>
          </a:bodyPr>
          <a:lstStyle/>
          <a:p>
            <a:r>
              <a:rPr lang="es-ES" sz="3200" b="1" dirty="0"/>
              <a:t>PRONUNCIAMIENTOS SII RELEVANTES</a:t>
            </a:r>
            <a:br>
              <a:rPr lang="es-ES" sz="3200" b="1" dirty="0"/>
            </a:br>
            <a:r>
              <a:rPr lang="es-ES" sz="3200" b="1" dirty="0"/>
              <a:t> </a:t>
            </a:r>
          </a:p>
        </p:txBody>
      </p:sp>
      <p:pic>
        <p:nvPicPr>
          <p:cNvPr id="4" name="Imagen 3">
            <a:extLst>
              <a:ext uri="{FF2B5EF4-FFF2-40B4-BE49-F238E27FC236}">
                <a16:creationId xmlns:a16="http://schemas.microsoft.com/office/drawing/2014/main" id="{6E9194F3-CB6A-582A-7BF1-64629F0D0C27}"/>
              </a:ext>
            </a:extLst>
          </p:cNvPr>
          <p:cNvPicPr>
            <a:picLocks noChangeAspect="1"/>
          </p:cNvPicPr>
          <p:nvPr/>
        </p:nvPicPr>
        <p:blipFill>
          <a:blip r:embed="rId2"/>
          <a:stretch>
            <a:fillRect/>
          </a:stretch>
        </p:blipFill>
        <p:spPr>
          <a:xfrm>
            <a:off x="1234835" y="1285303"/>
            <a:ext cx="6959557" cy="1242243"/>
          </a:xfrm>
          <a:prstGeom prst="rect">
            <a:avLst/>
          </a:prstGeom>
        </p:spPr>
      </p:pic>
      <p:pic>
        <p:nvPicPr>
          <p:cNvPr id="9" name="Imagen 8">
            <a:extLst>
              <a:ext uri="{FF2B5EF4-FFF2-40B4-BE49-F238E27FC236}">
                <a16:creationId xmlns:a16="http://schemas.microsoft.com/office/drawing/2014/main" id="{F7624A6F-DAE3-CC23-CD5B-C82DDC35E9BA}"/>
              </a:ext>
            </a:extLst>
          </p:cNvPr>
          <p:cNvPicPr>
            <a:picLocks noChangeAspect="1"/>
          </p:cNvPicPr>
          <p:nvPr/>
        </p:nvPicPr>
        <p:blipFill>
          <a:blip r:embed="rId3"/>
          <a:stretch>
            <a:fillRect/>
          </a:stretch>
        </p:blipFill>
        <p:spPr>
          <a:xfrm>
            <a:off x="742428" y="2527546"/>
            <a:ext cx="7944372" cy="613830"/>
          </a:xfrm>
          <a:prstGeom prst="rect">
            <a:avLst/>
          </a:prstGeom>
        </p:spPr>
      </p:pic>
    </p:spTree>
    <p:extLst>
      <p:ext uri="{BB962C8B-B14F-4D97-AF65-F5344CB8AC3E}">
        <p14:creationId xmlns:p14="http://schemas.microsoft.com/office/powerpoint/2010/main" val="2182147911"/>
      </p:ext>
    </p:extLst>
  </p:cSld>
  <p:clrMapOvr>
    <a:masterClrMapping/>
  </p:clrMapOvr>
  <p:transition spd="slow">
    <p:cove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024759"/>
            <a:ext cx="8229600" cy="5092262"/>
          </a:xfrm>
        </p:spPr>
        <p:txBody>
          <a:bodyPr/>
          <a:lstStyle/>
          <a:p>
            <a:pPr algn="just">
              <a:spcAft>
                <a:spcPts val="0"/>
              </a:spcAft>
            </a:pPr>
            <a:r>
              <a:rPr lang="es-MX" sz="2000" b="1" dirty="0"/>
              <a:t>NORMAS DE DESEMPATE PARA PERSONAS NATURALES. ART. 4(2).</a:t>
            </a:r>
          </a:p>
          <a:p>
            <a:pPr marL="0" indent="0" algn="just">
              <a:spcAft>
                <a:spcPts val="0"/>
              </a:spcAft>
              <a:buNone/>
            </a:pPr>
            <a:r>
              <a:rPr lang="es-MX" sz="2000" dirty="0"/>
              <a:t>Cuando en virtud de las disposiciones del párrafo 1, una persona natural sea </a:t>
            </a:r>
            <a:r>
              <a:rPr lang="es-MX" sz="2000" u="sng" dirty="0"/>
              <a:t>residente de ambos Estados Contratantes</a:t>
            </a:r>
            <a:r>
              <a:rPr lang="es-MX" sz="2000" dirty="0"/>
              <a:t>, su situación se resolverá de la siguiente manera:</a:t>
            </a:r>
          </a:p>
          <a:p>
            <a:pPr marL="457200" indent="-457200" algn="just">
              <a:spcAft>
                <a:spcPts val="0"/>
              </a:spcAft>
              <a:buFont typeface="+mj-lt"/>
              <a:buAutoNum type="alphaLcPeriod"/>
            </a:pPr>
            <a:r>
              <a:rPr lang="es-MX" sz="2000" u="sng" dirty="0"/>
              <a:t>Vivienda permanente a su disposición</a:t>
            </a:r>
            <a:r>
              <a:rPr lang="es-MX" sz="2000" dirty="0"/>
              <a:t>. Si tuviera una vivienda permanente a su disposición en ambos Estados, se considerará residente sólo del Estado con el que mantenga relaciones personales y económicas más estrechas (</a:t>
            </a:r>
            <a:r>
              <a:rPr lang="es-MX" sz="2000" u="sng" dirty="0"/>
              <a:t>centro de intereses vitales</a:t>
            </a:r>
            <a:r>
              <a:rPr lang="es-MX" sz="2000" dirty="0"/>
              <a:t>);</a:t>
            </a:r>
          </a:p>
          <a:p>
            <a:pPr marL="457200" indent="-457200" algn="just">
              <a:spcAft>
                <a:spcPts val="0"/>
              </a:spcAft>
              <a:buFont typeface="+mj-lt"/>
              <a:buAutoNum type="alphaLcPeriod"/>
            </a:pPr>
            <a:r>
              <a:rPr lang="es-MX" sz="2000" dirty="0"/>
              <a:t>Estado donde viva </a:t>
            </a:r>
            <a:r>
              <a:rPr lang="es-MX" sz="2000" u="sng" dirty="0"/>
              <a:t>habitualmente</a:t>
            </a:r>
            <a:r>
              <a:rPr lang="es-MX" sz="2000" dirty="0"/>
              <a:t> (sino puede determinarse centro de intereses vitales o no tiene vivienda en ningún Estado);</a:t>
            </a:r>
          </a:p>
          <a:p>
            <a:pPr marL="457200" indent="-457200" algn="just">
              <a:spcAft>
                <a:spcPts val="0"/>
              </a:spcAft>
              <a:buFont typeface="+mj-lt"/>
              <a:buAutoNum type="alphaLcPeriod"/>
            </a:pPr>
            <a:r>
              <a:rPr lang="es-MX" sz="2000" dirty="0"/>
              <a:t>Estado del que sea </a:t>
            </a:r>
            <a:r>
              <a:rPr lang="es-MX" sz="2000" u="sng" dirty="0"/>
              <a:t>nacional</a:t>
            </a:r>
            <a:r>
              <a:rPr lang="es-MX" sz="2000" dirty="0"/>
              <a:t> (si vive en ambos Estados, o en ninguno);</a:t>
            </a:r>
          </a:p>
          <a:p>
            <a:pPr marL="457200" indent="-457200" algn="just">
              <a:spcAft>
                <a:spcPts val="0"/>
              </a:spcAft>
              <a:buFont typeface="+mj-lt"/>
              <a:buAutoNum type="alphaLcPeriod"/>
            </a:pPr>
            <a:r>
              <a:rPr lang="es-MX" sz="2000" dirty="0"/>
              <a:t>Resolver mediante </a:t>
            </a:r>
            <a:r>
              <a:rPr lang="es-MX" sz="2000" u="sng" dirty="0"/>
              <a:t>acuerdo mutuo</a:t>
            </a:r>
            <a:r>
              <a:rPr lang="es-MX" sz="2000" dirty="0"/>
              <a:t> (si es nacional de ambos Estados, o de ninguno). </a:t>
            </a:r>
          </a:p>
          <a:p>
            <a:pPr marL="0" indent="0" algn="just">
              <a:spcAft>
                <a:spcPts val="0"/>
              </a:spcAft>
              <a:buNone/>
            </a:pPr>
            <a:endParaRPr lang="es-MX" sz="2000" dirty="0"/>
          </a:p>
          <a:p>
            <a:pPr marL="0" indent="0" algn="just">
              <a:spcAft>
                <a:spcPts val="0"/>
              </a:spcAft>
              <a:buNone/>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65</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65</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CONFLICTOS DE DOBLE RESIDENCIA</a:t>
            </a:r>
            <a:br>
              <a:rPr lang="es-ES" sz="3200" b="1" dirty="0"/>
            </a:br>
            <a:r>
              <a:rPr lang="es-ES" sz="3200" b="1" dirty="0"/>
              <a:t> </a:t>
            </a:r>
          </a:p>
        </p:txBody>
      </p:sp>
    </p:spTree>
    <p:extLst>
      <p:ext uri="{BB962C8B-B14F-4D97-AF65-F5344CB8AC3E}">
        <p14:creationId xmlns:p14="http://schemas.microsoft.com/office/powerpoint/2010/main" val="3158352218"/>
      </p:ext>
    </p:extLst>
  </p:cSld>
  <p:clrMapOvr>
    <a:masterClrMapping/>
  </p:clrMapOvr>
  <p:transition spd="slow">
    <p:cove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024759"/>
            <a:ext cx="8229600" cy="5092262"/>
          </a:xfrm>
        </p:spPr>
        <p:txBody>
          <a:bodyPr/>
          <a:lstStyle/>
          <a:p>
            <a:pPr algn="just">
              <a:spcAft>
                <a:spcPts val="0"/>
              </a:spcAft>
            </a:pPr>
            <a:r>
              <a:rPr lang="es-MX" sz="2000" b="1" dirty="0"/>
              <a:t>NORMAS DE DESEMPATE PARA PERSONAS NO NATURALES. ART. 4(3).</a:t>
            </a:r>
          </a:p>
          <a:p>
            <a:pPr marL="0" indent="0" algn="just">
              <a:spcAft>
                <a:spcPts val="0"/>
              </a:spcAft>
              <a:buNone/>
            </a:pPr>
            <a:r>
              <a:rPr lang="es-MX" sz="2000" dirty="0"/>
              <a:t>Cuando en virtud de las disposiciones del párrafo 1 y 2, una persona que no sea natural (sociedades, trust, estate) sea </a:t>
            </a:r>
            <a:r>
              <a:rPr lang="es-MX" sz="2000" u="sng" dirty="0"/>
              <a:t>residente de ambos Estados Contratantes:</a:t>
            </a:r>
          </a:p>
          <a:p>
            <a:pPr marL="514350" indent="-514350" algn="just">
              <a:spcAft>
                <a:spcPts val="0"/>
              </a:spcAft>
              <a:buFont typeface="+mj-lt"/>
              <a:buAutoNum type="romanLcPeriod"/>
            </a:pPr>
            <a:r>
              <a:rPr lang="es-MX" sz="2000" dirty="0"/>
              <a:t>Procedimiento de acuerdo mutuo, para determinar la forma de aplicación del Convenio a esa persona.</a:t>
            </a:r>
          </a:p>
          <a:p>
            <a:pPr marL="514350" indent="-514350" algn="just">
              <a:spcAft>
                <a:spcPts val="0"/>
              </a:spcAft>
              <a:buFont typeface="+mj-lt"/>
              <a:buAutoNum type="romanLcPeriod"/>
            </a:pPr>
            <a:r>
              <a:rPr lang="es-MX" sz="2000" dirty="0"/>
              <a:t>En ausencia de un acuerdo, no tiene derecho a los beneficios del Convenio, salvo lo dispuesto en el Artículo 26 (Procedimiento de Acuerdo Mutuo). </a:t>
            </a:r>
          </a:p>
          <a:p>
            <a:pPr marL="0" indent="0" algn="just">
              <a:spcAft>
                <a:spcPts val="0"/>
              </a:spcAft>
              <a:buNone/>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66</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66</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CONFLICTOS DE DOBLE RESIDENCIA</a:t>
            </a:r>
            <a:br>
              <a:rPr lang="es-ES" sz="3200" b="1" dirty="0"/>
            </a:br>
            <a:r>
              <a:rPr lang="es-ES" sz="3200" b="1" dirty="0"/>
              <a:t> </a:t>
            </a:r>
          </a:p>
        </p:txBody>
      </p:sp>
    </p:spTree>
    <p:extLst>
      <p:ext uri="{BB962C8B-B14F-4D97-AF65-F5344CB8AC3E}">
        <p14:creationId xmlns:p14="http://schemas.microsoft.com/office/powerpoint/2010/main" val="782226787"/>
      </p:ext>
    </p:extLst>
  </p:cSld>
  <p:clrMapOvr>
    <a:masterClrMapping/>
  </p:clrMapOvr>
  <p:transition spd="slow">
    <p:cove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403131"/>
            <a:ext cx="8229600" cy="4713890"/>
          </a:xfrm>
        </p:spPr>
        <p:txBody>
          <a:bodyPr/>
          <a:lstStyle/>
          <a:p>
            <a:pPr algn="just">
              <a:spcAft>
                <a:spcPts val="0"/>
              </a:spcAft>
            </a:pPr>
            <a:r>
              <a:rPr lang="es-MX" sz="2000" b="1" dirty="0"/>
              <a:t>ÁMBITO DE APLICACIÓN:</a:t>
            </a:r>
          </a:p>
          <a:p>
            <a:pPr marL="0" indent="0" algn="just">
              <a:spcAft>
                <a:spcPts val="0"/>
              </a:spcAft>
              <a:buNone/>
            </a:pPr>
            <a:r>
              <a:rPr lang="es-MX" sz="2000" b="1" dirty="0"/>
              <a:t>Aplica a los </a:t>
            </a:r>
            <a:r>
              <a:rPr lang="es-MX" sz="2000" b="1" u="sng" dirty="0"/>
              <a:t>impuestos a la renta y sobre el patrimonio</a:t>
            </a:r>
            <a:r>
              <a:rPr lang="es-MX" sz="2000" b="1" dirty="0"/>
              <a:t> exigibles por cada uno de los Estados Contratantes, cualquiera que sea el sistema de exacción. </a:t>
            </a:r>
          </a:p>
          <a:p>
            <a:pPr marL="0" indent="0" algn="just">
              <a:spcAft>
                <a:spcPts val="0"/>
              </a:spcAft>
              <a:buNone/>
            </a:pPr>
            <a:endParaRPr lang="es-MX" sz="2000" b="1" dirty="0"/>
          </a:p>
          <a:p>
            <a:pPr algn="just">
              <a:spcAft>
                <a:spcPts val="0"/>
              </a:spcAft>
            </a:pPr>
            <a:r>
              <a:rPr lang="es-MX" sz="2000" b="1" dirty="0"/>
              <a:t>Cláusulas con una cobertura más amplia:</a:t>
            </a:r>
          </a:p>
          <a:p>
            <a:pPr marL="514350" indent="-514350" algn="just">
              <a:spcAft>
                <a:spcPts val="0"/>
              </a:spcAft>
              <a:buFont typeface="+mj-lt"/>
              <a:buAutoNum type="romanLcPeriod"/>
            </a:pPr>
            <a:r>
              <a:rPr lang="es-MX" sz="2000" u="sng" dirty="0"/>
              <a:t>Artículo 25 (No Discriminación)</a:t>
            </a:r>
            <a:r>
              <a:rPr lang="es-MX" sz="2000" dirty="0"/>
              <a:t>: Aplica a los impuestos de todo tipo y características exigidos por un Estado Contratante o una subdivisión política o autoridad local del mismo (en el caso de impuestos no cubiertos por el Convenio, aplica sólo a los impuestos “nuevos” que entren en vigencia luego de la fecha de firma del Convenio). </a:t>
            </a:r>
          </a:p>
          <a:p>
            <a:pPr marL="514350" indent="-514350" algn="just">
              <a:spcAft>
                <a:spcPts val="0"/>
              </a:spcAft>
              <a:buFont typeface="+mj-lt"/>
              <a:buAutoNum type="romanLcPeriod"/>
            </a:pPr>
            <a:r>
              <a:rPr lang="es-MX" sz="2000" u="sng" dirty="0"/>
              <a:t>Artículo 27 (Intercambio de Información)</a:t>
            </a:r>
            <a:r>
              <a:rPr lang="es-MX" sz="2000" dirty="0"/>
              <a:t>: Aplica a los impuestos exigidos a nivel nacional.</a:t>
            </a:r>
          </a:p>
          <a:p>
            <a:pPr algn="just">
              <a:spcAft>
                <a:spcPts val="0"/>
              </a:spcAft>
              <a:buFontTx/>
              <a:buChar char="-"/>
            </a:pPr>
            <a:r>
              <a:rPr lang="es-MX" sz="2000" dirty="0"/>
              <a:t>Ej. IVA. </a:t>
            </a:r>
          </a:p>
          <a:p>
            <a:pPr algn="just">
              <a:spcAft>
                <a:spcPts val="0"/>
              </a:spcAft>
              <a:buFontTx/>
              <a:buChar char="-"/>
            </a:pPr>
            <a:endParaRPr lang="es-MX" sz="2000" dirty="0"/>
          </a:p>
          <a:p>
            <a:pPr algn="just">
              <a:spcAft>
                <a:spcPts val="0"/>
              </a:spcAft>
              <a:buFontTx/>
              <a:buChar char="-"/>
            </a:pPr>
            <a:endParaRPr lang="es-MX" sz="2000" dirty="0"/>
          </a:p>
          <a:p>
            <a:pPr algn="just">
              <a:spcAft>
                <a:spcPts val="0"/>
              </a:spcAft>
              <a:buFontTx/>
              <a:buChar char="-"/>
            </a:pPr>
            <a:endParaRPr lang="es-MX" sz="2000" dirty="0"/>
          </a:p>
          <a:p>
            <a:pPr marL="457200" indent="-457200" algn="just">
              <a:spcAft>
                <a:spcPts val="0"/>
              </a:spcAft>
              <a:buFont typeface="+mj-lt"/>
              <a:buAutoNum type="alphaLcPeriod"/>
            </a:pPr>
            <a:endParaRPr lang="es-MX" sz="2000" dirty="0"/>
          </a:p>
          <a:p>
            <a:pPr marL="0" indent="0" algn="just">
              <a:spcAft>
                <a:spcPts val="0"/>
              </a:spcAft>
              <a:buNone/>
            </a:pPr>
            <a:endParaRPr lang="es-MX" sz="2000" dirty="0"/>
          </a:p>
          <a:p>
            <a:pPr marL="0" indent="0" algn="just">
              <a:spcAft>
                <a:spcPts val="0"/>
              </a:spcAft>
              <a:buNone/>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67</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67</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ÁMBITO DE APLICACIÓN OBJETIVO</a:t>
            </a:r>
            <a:br>
              <a:rPr lang="es-ES" sz="3200" b="1" dirty="0"/>
            </a:br>
            <a:r>
              <a:rPr lang="es-ES" sz="3200" b="1" dirty="0"/>
              <a:t>ART. 2: IMPUESTOS COMPRENDIDOS</a:t>
            </a:r>
          </a:p>
        </p:txBody>
      </p:sp>
    </p:spTree>
    <p:extLst>
      <p:ext uri="{BB962C8B-B14F-4D97-AF65-F5344CB8AC3E}">
        <p14:creationId xmlns:p14="http://schemas.microsoft.com/office/powerpoint/2010/main" val="2640237400"/>
      </p:ext>
    </p:extLst>
  </p:cSld>
  <p:clrMapOvr>
    <a:masterClrMapping/>
  </p:clrMapOvr>
  <p:transition spd="slow">
    <p:cove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418897"/>
            <a:ext cx="8229600" cy="4698124"/>
          </a:xfrm>
        </p:spPr>
        <p:txBody>
          <a:bodyPr/>
          <a:lstStyle/>
          <a:p>
            <a:pPr algn="just">
              <a:spcAft>
                <a:spcPts val="0"/>
              </a:spcAft>
            </a:pPr>
            <a:r>
              <a:rPr lang="es-MX" sz="2000" b="1" dirty="0"/>
              <a:t>TAMBIÉN COMPRENDE IMPUESTOS FUTUROS:</a:t>
            </a:r>
          </a:p>
          <a:p>
            <a:pPr algn="just">
              <a:spcAft>
                <a:spcPts val="0"/>
              </a:spcAft>
              <a:buFontTx/>
              <a:buChar char="-"/>
            </a:pPr>
            <a:r>
              <a:rPr lang="es-MX" sz="2000" dirty="0"/>
              <a:t>Aplicará igualmente a los impuestos de </a:t>
            </a:r>
            <a:r>
              <a:rPr lang="es-MX" sz="2000" u="sng" dirty="0"/>
              <a:t>naturaleza idéntica o sustancialmente similar</a:t>
            </a:r>
            <a:r>
              <a:rPr lang="es-MX" sz="2000" dirty="0"/>
              <a:t>, y a los impuestos al patrimonio que se establezcan por un Estado Contratante con posterioridad a la fecha de la firma del mismo, y que se añadan a los actuales o les sustituyan. </a:t>
            </a:r>
          </a:p>
          <a:p>
            <a:pPr marL="0" indent="0" algn="just">
              <a:spcAft>
                <a:spcPts val="0"/>
              </a:spcAft>
              <a:buNone/>
            </a:pPr>
            <a:endParaRPr lang="es-MX" sz="2000" dirty="0"/>
          </a:p>
          <a:p>
            <a:pPr algn="just">
              <a:spcAft>
                <a:spcPts val="0"/>
              </a:spcAft>
            </a:pPr>
            <a:r>
              <a:rPr lang="es-MX" sz="2000" b="1" dirty="0"/>
              <a:t>CONVENIO NO APLICA (salvo respecto de art. No discriminación):</a:t>
            </a:r>
          </a:p>
          <a:p>
            <a:pPr marL="514350" indent="-514350" algn="just">
              <a:spcAft>
                <a:spcPts val="0"/>
              </a:spcAft>
              <a:buFont typeface="+mj-lt"/>
              <a:buAutoNum type="romanLcPeriod"/>
            </a:pPr>
            <a:r>
              <a:rPr lang="es-MX" sz="2000" dirty="0"/>
              <a:t>Impuestos estatales y locales.</a:t>
            </a:r>
          </a:p>
          <a:p>
            <a:pPr marL="514350" indent="-514350" algn="just">
              <a:spcAft>
                <a:spcPts val="0"/>
              </a:spcAft>
              <a:buFont typeface="+mj-lt"/>
              <a:buAutoNum type="romanLcPeriod"/>
            </a:pPr>
            <a:r>
              <a:rPr lang="es-MX" sz="2000" dirty="0"/>
              <a:t>Impuestos de seguridad social o desempleo. </a:t>
            </a:r>
          </a:p>
          <a:p>
            <a:pPr marL="514350" indent="-514350" algn="just">
              <a:spcAft>
                <a:spcPts val="0"/>
              </a:spcAft>
              <a:buFont typeface="+mj-lt"/>
              <a:buAutoNum type="romanLcPeriod"/>
            </a:pPr>
            <a:r>
              <a:rPr lang="es-MX" sz="2000" dirty="0"/>
              <a:t>Impuestos sobre la propiedad.</a:t>
            </a:r>
          </a:p>
          <a:p>
            <a:pPr algn="just">
              <a:spcAft>
                <a:spcPts val="0"/>
              </a:spcAft>
              <a:buFontTx/>
              <a:buChar char="-"/>
            </a:pPr>
            <a:endParaRPr lang="es-MX" sz="2000" dirty="0"/>
          </a:p>
          <a:p>
            <a:pPr algn="just">
              <a:spcAft>
                <a:spcPts val="0"/>
              </a:spcAft>
              <a:buFontTx/>
              <a:buChar char="-"/>
            </a:pPr>
            <a:endParaRPr lang="es-MX" sz="2000" dirty="0"/>
          </a:p>
          <a:p>
            <a:pPr algn="just">
              <a:spcAft>
                <a:spcPts val="0"/>
              </a:spcAft>
              <a:buFontTx/>
              <a:buChar char="-"/>
            </a:pPr>
            <a:endParaRPr lang="es-MX" sz="2000" dirty="0"/>
          </a:p>
          <a:p>
            <a:pPr marL="0" indent="0" algn="just">
              <a:spcAft>
                <a:spcPts val="0"/>
              </a:spcAft>
              <a:buNone/>
            </a:pPr>
            <a:endParaRPr lang="es-MX" sz="2000" dirty="0"/>
          </a:p>
          <a:p>
            <a:pPr marL="0" indent="0" algn="just">
              <a:spcAft>
                <a:spcPts val="0"/>
              </a:spcAft>
              <a:buNone/>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68</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68</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ÁMBITO DE APLICACIÓN OBJETIVO</a:t>
            </a:r>
            <a:br>
              <a:rPr lang="es-ES" sz="3200" b="1" dirty="0"/>
            </a:br>
            <a:r>
              <a:rPr lang="es-ES" sz="3200" b="1" dirty="0"/>
              <a:t>ART. 2: IMPUESTOS COMPRENDIDOS</a:t>
            </a:r>
          </a:p>
        </p:txBody>
      </p:sp>
    </p:spTree>
    <p:extLst>
      <p:ext uri="{BB962C8B-B14F-4D97-AF65-F5344CB8AC3E}">
        <p14:creationId xmlns:p14="http://schemas.microsoft.com/office/powerpoint/2010/main" val="3981639945"/>
      </p:ext>
    </p:extLst>
  </p:cSld>
  <p:clrMapOvr>
    <a:masterClrMapping/>
  </p:clrMapOvr>
  <p:transition spd="slow">
    <p:cove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418897"/>
            <a:ext cx="8229600" cy="4698124"/>
          </a:xfrm>
        </p:spPr>
        <p:txBody>
          <a:bodyPr/>
          <a:lstStyle/>
          <a:p>
            <a:pPr algn="just">
              <a:spcAft>
                <a:spcPts val="0"/>
              </a:spcAft>
            </a:pPr>
            <a:r>
              <a:rPr lang="es-MX" sz="2000" b="1" dirty="0"/>
              <a:t>IMPUESTOS ACTUALES COMPRENDIDOS:</a:t>
            </a:r>
          </a:p>
          <a:p>
            <a:pPr marL="457200" indent="-457200" algn="just">
              <a:spcAft>
                <a:spcPts val="0"/>
              </a:spcAft>
              <a:buFont typeface="+mj-lt"/>
              <a:buAutoNum type="arabicPeriod"/>
            </a:pPr>
            <a:r>
              <a:rPr lang="es-MX" sz="2000" b="1" dirty="0"/>
              <a:t>EE.UU.: </a:t>
            </a:r>
            <a:r>
              <a:rPr lang="es-MX" sz="2000" dirty="0"/>
              <a:t>Impuestos federales a la renta establecidos por el </a:t>
            </a:r>
            <a:r>
              <a:rPr lang="es-MX" sz="2000" dirty="0" err="1"/>
              <a:t>Internal</a:t>
            </a:r>
            <a:r>
              <a:rPr lang="es-MX" sz="2000" dirty="0"/>
              <a:t> </a:t>
            </a:r>
            <a:r>
              <a:rPr lang="es-MX" sz="2000" dirty="0" err="1"/>
              <a:t>Revenue</a:t>
            </a:r>
            <a:r>
              <a:rPr lang="es-MX" sz="2000" dirty="0"/>
              <a:t> </a:t>
            </a:r>
            <a:r>
              <a:rPr lang="es-MX" sz="2000" dirty="0" err="1"/>
              <a:t>Code</a:t>
            </a:r>
            <a:r>
              <a:rPr lang="es-MX" sz="2000" dirty="0"/>
              <a:t> (IRC), </a:t>
            </a:r>
            <a:r>
              <a:rPr lang="es-MX" sz="2000" u="sng" dirty="0"/>
              <a:t>excluyendo</a:t>
            </a:r>
            <a:r>
              <a:rPr lang="es-MX" sz="2000" dirty="0"/>
              <a:t> los impuestos de seguridad social. </a:t>
            </a:r>
          </a:p>
          <a:p>
            <a:pPr marL="0" indent="0" algn="just">
              <a:spcAft>
                <a:spcPts val="0"/>
              </a:spcAft>
              <a:buNone/>
            </a:pPr>
            <a:endParaRPr lang="es-MX" sz="2000" dirty="0"/>
          </a:p>
          <a:p>
            <a:pPr marL="457200" indent="-457200" algn="just">
              <a:spcAft>
                <a:spcPts val="0"/>
              </a:spcAft>
              <a:buFont typeface="+mj-lt"/>
              <a:buAutoNum type="arabicPeriod" startAt="2"/>
            </a:pPr>
            <a:r>
              <a:rPr lang="es-MX" sz="2000" b="1" dirty="0"/>
              <a:t>CHILE: </a:t>
            </a:r>
            <a:r>
              <a:rPr lang="es-MX" sz="2000" dirty="0"/>
              <a:t>Impuestos establecidos en la Ley sobre Impuesto a la Renta.</a:t>
            </a:r>
          </a:p>
          <a:p>
            <a:pPr marL="0" indent="0" algn="just">
              <a:spcAft>
                <a:spcPts val="0"/>
              </a:spcAft>
              <a:buNone/>
            </a:pPr>
            <a:endParaRPr lang="es-MX" sz="2000" dirty="0"/>
          </a:p>
          <a:p>
            <a:pPr marL="0" indent="0" algn="just">
              <a:spcAft>
                <a:spcPts val="0"/>
              </a:spcAft>
              <a:buNone/>
            </a:pPr>
            <a:r>
              <a:rPr lang="es-MX" sz="2000" b="1" dirty="0"/>
              <a:t>- ISFUT (Oficios 3.582.2021 y 3.640-2021): </a:t>
            </a:r>
            <a:r>
              <a:rPr lang="es-MX" sz="2000" dirty="0"/>
              <a:t>Los retiros, distribuciones o remesas con cargo a utilidades acogidas al régimen ISFUT </a:t>
            </a:r>
            <a:r>
              <a:rPr lang="es-MX" sz="2000" u="sng" dirty="0"/>
              <a:t>han sido efectivamente gravados con el impuesto adicional establecido en la LIR</a:t>
            </a:r>
            <a:r>
              <a:rPr lang="es-MX" sz="2000" dirty="0"/>
              <a:t>, lo que se ha sido verificado por medio de la </a:t>
            </a:r>
            <a:r>
              <a:rPr lang="es-MX" sz="2000" u="sng" dirty="0"/>
              <a:t>aplicación de un régimen de impuesto sustitutivo</a:t>
            </a:r>
            <a:r>
              <a:rPr lang="es-MX" sz="2000" dirty="0"/>
              <a:t> (contra el que procede la deducción del crédito por IDCP). </a:t>
            </a:r>
          </a:p>
          <a:p>
            <a:pPr algn="just">
              <a:spcAft>
                <a:spcPts val="0"/>
              </a:spcAft>
              <a:buFontTx/>
              <a:buChar char="-"/>
            </a:pPr>
            <a:endParaRPr lang="es-MX" sz="2000" dirty="0"/>
          </a:p>
          <a:p>
            <a:pPr algn="just">
              <a:spcAft>
                <a:spcPts val="0"/>
              </a:spcAft>
              <a:buFontTx/>
              <a:buChar char="-"/>
            </a:pPr>
            <a:endParaRPr lang="es-MX" sz="2000" dirty="0"/>
          </a:p>
          <a:p>
            <a:pPr algn="just">
              <a:spcAft>
                <a:spcPts val="0"/>
              </a:spcAft>
              <a:buFontTx/>
              <a:buChar char="-"/>
            </a:pPr>
            <a:endParaRPr lang="es-MX" sz="2000" dirty="0"/>
          </a:p>
          <a:p>
            <a:pPr marL="0" indent="0" algn="just">
              <a:spcAft>
                <a:spcPts val="0"/>
              </a:spcAft>
              <a:buNone/>
            </a:pPr>
            <a:endParaRPr lang="es-MX" sz="2000" dirty="0"/>
          </a:p>
          <a:p>
            <a:pPr marL="0" indent="0" algn="just">
              <a:spcAft>
                <a:spcPts val="0"/>
              </a:spcAft>
              <a:buNone/>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69</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69</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ÁMBITO DE APLICACIÓN OBJETIVO</a:t>
            </a:r>
            <a:br>
              <a:rPr lang="es-ES" sz="3200" b="1" dirty="0"/>
            </a:br>
            <a:r>
              <a:rPr lang="es-ES" sz="3200" b="1" dirty="0"/>
              <a:t>ART. 2: IMPUESTOS COMPRENDIDOS</a:t>
            </a:r>
          </a:p>
        </p:txBody>
      </p:sp>
    </p:spTree>
    <p:extLst>
      <p:ext uri="{BB962C8B-B14F-4D97-AF65-F5344CB8AC3E}">
        <p14:creationId xmlns:p14="http://schemas.microsoft.com/office/powerpoint/2010/main" val="329496815"/>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7</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7</a:t>
            </a:fld>
            <a:endParaRPr lang="es-ES" altLang="es-CL"/>
          </a:p>
        </p:txBody>
      </p:sp>
      <p:sp>
        <p:nvSpPr>
          <p:cNvPr id="4" name="Rectángulo: esquinas redondeadas 3">
            <a:extLst>
              <a:ext uri="{FF2B5EF4-FFF2-40B4-BE49-F238E27FC236}">
                <a16:creationId xmlns:a16="http://schemas.microsoft.com/office/drawing/2014/main" id="{0C2E0085-79B3-6B36-529A-10ECBB824AC3}"/>
              </a:ext>
            </a:extLst>
          </p:cNvPr>
          <p:cNvSpPr/>
          <p:nvPr/>
        </p:nvSpPr>
        <p:spPr>
          <a:xfrm>
            <a:off x="989350" y="1898347"/>
            <a:ext cx="2399793" cy="987369"/>
          </a:xfrm>
          <a:prstGeom prst="roundRect">
            <a:avLst/>
          </a:prstGeom>
          <a:solidFill>
            <a:schemeClr val="accent3">
              <a:lumMod val="60000"/>
              <a:lumOff val="40000"/>
            </a:schemeClr>
          </a:solidFill>
          <a:ln>
            <a:solidFill>
              <a:schemeClr val="accent3">
                <a:lumMod val="60000"/>
                <a:lumOff val="4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s-CL" b="1" dirty="0">
                <a:ln w="0"/>
                <a:solidFill>
                  <a:schemeClr val="tx1"/>
                </a:solidFill>
                <a:effectLst>
                  <a:outerShdw blurRad="38100" dist="19050" dir="2700000" algn="tl" rotWithShape="0">
                    <a:schemeClr val="dk1">
                      <a:alpha val="40000"/>
                    </a:schemeClr>
                  </a:outerShdw>
                </a:effectLst>
              </a:rPr>
              <a:t>PROPÓSITOS NO BUSCADOS POR CONVENIOS</a:t>
            </a:r>
          </a:p>
        </p:txBody>
      </p:sp>
      <p:sp>
        <p:nvSpPr>
          <p:cNvPr id="6" name="Rectángulo: esquinas redondeadas 5">
            <a:extLst>
              <a:ext uri="{FF2B5EF4-FFF2-40B4-BE49-F238E27FC236}">
                <a16:creationId xmlns:a16="http://schemas.microsoft.com/office/drawing/2014/main" id="{31621D73-BB67-2315-BE59-A2AF765F0408}"/>
              </a:ext>
            </a:extLst>
          </p:cNvPr>
          <p:cNvSpPr/>
          <p:nvPr/>
        </p:nvSpPr>
        <p:spPr>
          <a:xfrm>
            <a:off x="4031600" y="1567543"/>
            <a:ext cx="4392872" cy="1648977"/>
          </a:xfrm>
          <a:prstGeom prst="roundRect">
            <a:avLst/>
          </a:prstGeom>
          <a:solidFill>
            <a:schemeClr val="accent3">
              <a:lumMod val="60000"/>
              <a:lumOff val="40000"/>
            </a:schemeClr>
          </a:solidFill>
          <a:ln>
            <a:solidFill>
              <a:schemeClr val="accent3">
                <a:lumMod val="60000"/>
                <a:lumOff val="4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s-MX" dirty="0">
                <a:ln w="0"/>
                <a:solidFill>
                  <a:schemeClr val="tx1"/>
                </a:solidFill>
                <a:effectLst>
                  <a:outerShdw blurRad="38100" dist="19050" dir="2700000" algn="tl" rotWithShape="0">
                    <a:schemeClr val="dk1">
                      <a:alpha val="40000"/>
                    </a:schemeClr>
                  </a:outerShdw>
                </a:effectLst>
              </a:rPr>
              <a:t>Generar doble NO tributación</a:t>
            </a:r>
          </a:p>
          <a:p>
            <a:pPr algn="ctr"/>
            <a:r>
              <a:rPr lang="es-MX" dirty="0">
                <a:ln w="0"/>
                <a:solidFill>
                  <a:schemeClr val="tx1"/>
                </a:solidFill>
                <a:effectLst>
                  <a:outerShdw blurRad="38100" dist="19050" dir="2700000" algn="tl" rotWithShape="0">
                    <a:schemeClr val="dk1">
                      <a:alpha val="40000"/>
                    </a:schemeClr>
                  </a:outerShdw>
                </a:effectLst>
              </a:rPr>
              <a:t>Crear impuestos</a:t>
            </a:r>
          </a:p>
          <a:p>
            <a:pPr algn="ctr"/>
            <a:r>
              <a:rPr lang="es-MX" dirty="0">
                <a:ln w="0"/>
                <a:solidFill>
                  <a:schemeClr val="tx1"/>
                </a:solidFill>
                <a:effectLst>
                  <a:outerShdw blurRad="38100" dist="19050" dir="2700000" algn="tl" rotWithShape="0">
                    <a:schemeClr val="dk1">
                      <a:alpha val="40000"/>
                    </a:schemeClr>
                  </a:outerShdw>
                </a:effectLst>
              </a:rPr>
              <a:t>Empeorar situación del contribuyente</a:t>
            </a:r>
          </a:p>
          <a:p>
            <a:pPr algn="ctr"/>
            <a:r>
              <a:rPr lang="es-MX" dirty="0">
                <a:ln w="0"/>
                <a:solidFill>
                  <a:schemeClr val="tx1"/>
                </a:solidFill>
                <a:effectLst>
                  <a:outerShdw blurRad="38100" dist="19050" dir="2700000" algn="tl" rotWithShape="0">
                    <a:schemeClr val="dk1">
                      <a:alpha val="40000"/>
                    </a:schemeClr>
                  </a:outerShdw>
                </a:effectLst>
              </a:rPr>
              <a:t>Limitar la tributación de los propios residentes (y eventualmente ciudadanos)</a:t>
            </a:r>
          </a:p>
        </p:txBody>
      </p:sp>
      <p:cxnSp>
        <p:nvCxnSpPr>
          <p:cNvPr id="18" name="Conector recto de flecha 17">
            <a:extLst>
              <a:ext uri="{FF2B5EF4-FFF2-40B4-BE49-F238E27FC236}">
                <a16:creationId xmlns:a16="http://schemas.microsoft.com/office/drawing/2014/main" id="{FF5A48E7-7073-BD16-6E65-A1BC94432832}"/>
              </a:ext>
            </a:extLst>
          </p:cNvPr>
          <p:cNvCxnSpPr>
            <a:cxnSpLocks/>
            <a:stCxn id="4" idx="3"/>
            <a:endCxn id="6" idx="1"/>
          </p:cNvCxnSpPr>
          <p:nvPr/>
        </p:nvCxnSpPr>
        <p:spPr>
          <a:xfrm>
            <a:off x="3389143" y="2392032"/>
            <a:ext cx="642457" cy="0"/>
          </a:xfrm>
          <a:prstGeom prst="straightConnector1">
            <a:avLst/>
          </a:prstGeom>
          <a:ln>
            <a:solidFill>
              <a:schemeClr val="accent3">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24" name="Título 23">
            <a:extLst>
              <a:ext uri="{FF2B5EF4-FFF2-40B4-BE49-F238E27FC236}">
                <a16:creationId xmlns:a16="http://schemas.microsoft.com/office/drawing/2014/main" id="{E5DE2C27-AD79-C27C-0055-F869A7663788}"/>
              </a:ext>
            </a:extLst>
          </p:cNvPr>
          <p:cNvSpPr>
            <a:spLocks noGrp="1"/>
          </p:cNvSpPr>
          <p:nvPr>
            <p:ph type="title"/>
          </p:nvPr>
        </p:nvSpPr>
        <p:spPr>
          <a:xfrm>
            <a:off x="989350" y="274638"/>
            <a:ext cx="8154650" cy="1143000"/>
          </a:xfrm>
        </p:spPr>
        <p:txBody>
          <a:bodyPr/>
          <a:lstStyle/>
          <a:p>
            <a:r>
              <a:rPr lang="es-CL" sz="3200" b="1" dirty="0"/>
              <a:t>OBJETIVOS </a:t>
            </a:r>
            <a:r>
              <a:rPr lang="es-CL" sz="3200" b="1" u="sng" dirty="0"/>
              <a:t>NO</a:t>
            </a:r>
            <a:r>
              <a:rPr lang="es-CL" sz="3200" b="1" dirty="0"/>
              <a:t> BUSCADOS POR LOS CONVENIOS</a:t>
            </a:r>
          </a:p>
        </p:txBody>
      </p:sp>
      <p:sp>
        <p:nvSpPr>
          <p:cNvPr id="19" name="Rectángulo: esquinas redondeadas 18">
            <a:extLst>
              <a:ext uri="{FF2B5EF4-FFF2-40B4-BE49-F238E27FC236}">
                <a16:creationId xmlns:a16="http://schemas.microsoft.com/office/drawing/2014/main" id="{444E7B52-ED4D-3FAB-292C-91DD2271910C}"/>
              </a:ext>
            </a:extLst>
          </p:cNvPr>
          <p:cNvSpPr/>
          <p:nvPr/>
        </p:nvSpPr>
        <p:spPr>
          <a:xfrm>
            <a:off x="989350" y="3846105"/>
            <a:ext cx="5246558" cy="1535365"/>
          </a:xfrm>
          <a:prstGeom prst="roundRect">
            <a:avLst/>
          </a:prstGeom>
          <a:solidFill>
            <a:schemeClr val="bg2">
              <a:lumMod val="90000"/>
            </a:schemeClr>
          </a:solidFill>
          <a:ln>
            <a:solidFill>
              <a:schemeClr val="tx2">
                <a:lumMod val="40000"/>
                <a:lumOff val="6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marL="342900" indent="-342900">
              <a:buFont typeface="Arial" panose="020B0604020202020204" pitchFamily="34" charset="0"/>
              <a:buChar char="•"/>
            </a:pPr>
            <a:r>
              <a:rPr lang="es-CL" b="1" dirty="0">
                <a:ln w="0"/>
                <a:solidFill>
                  <a:schemeClr val="tx1"/>
                </a:solidFill>
                <a:effectLst>
                  <a:outerShdw blurRad="38100" dist="19050" dir="2700000" algn="tl" rotWithShape="0">
                    <a:schemeClr val="dk1">
                      <a:alpha val="40000"/>
                    </a:schemeClr>
                  </a:outerShdw>
                </a:effectLst>
              </a:rPr>
              <a:t>SOLUCIONES PROPUESTAS POR CADA MODELO</a:t>
            </a:r>
          </a:p>
          <a:p>
            <a:pPr marL="342900" indent="-342900">
              <a:buAutoNum type="arabicPeriod"/>
            </a:pPr>
            <a:r>
              <a:rPr lang="es-CL" dirty="0">
                <a:ln w="0"/>
                <a:solidFill>
                  <a:schemeClr val="tx1"/>
                </a:solidFill>
                <a:effectLst>
                  <a:outerShdw blurRad="38100" dist="19050" dir="2700000" algn="tl" rotWithShape="0">
                    <a:schemeClr val="dk1">
                      <a:alpha val="40000"/>
                    </a:schemeClr>
                  </a:outerShdw>
                </a:effectLst>
              </a:rPr>
              <a:t>MODELO OECD</a:t>
            </a:r>
          </a:p>
          <a:p>
            <a:pPr marL="342900" indent="-342900">
              <a:buAutoNum type="arabicPeriod"/>
            </a:pPr>
            <a:r>
              <a:rPr lang="es-CL" dirty="0">
                <a:ln w="0"/>
                <a:solidFill>
                  <a:schemeClr val="tx1"/>
                </a:solidFill>
                <a:effectLst>
                  <a:outerShdw blurRad="38100" dist="19050" dir="2700000" algn="tl" rotWithShape="0">
                    <a:schemeClr val="dk1">
                      <a:alpha val="40000"/>
                    </a:schemeClr>
                  </a:outerShdw>
                </a:effectLst>
              </a:rPr>
              <a:t>MODELO ONU</a:t>
            </a:r>
          </a:p>
          <a:p>
            <a:pPr marL="342900" indent="-342900">
              <a:buAutoNum type="arabicPeriod"/>
            </a:pPr>
            <a:r>
              <a:rPr lang="es-CL" dirty="0">
                <a:ln w="0"/>
                <a:solidFill>
                  <a:schemeClr val="tx1"/>
                </a:solidFill>
                <a:effectLst>
                  <a:outerShdw blurRad="38100" dist="19050" dir="2700000" algn="tl" rotWithShape="0">
                    <a:schemeClr val="dk1">
                      <a:alpha val="40000"/>
                    </a:schemeClr>
                  </a:outerShdw>
                </a:effectLst>
              </a:rPr>
              <a:t>MODELO ESTADOS UNIDOS</a:t>
            </a:r>
          </a:p>
        </p:txBody>
      </p:sp>
    </p:spTree>
    <p:extLst>
      <p:ext uri="{BB962C8B-B14F-4D97-AF65-F5344CB8AC3E}">
        <p14:creationId xmlns:p14="http://schemas.microsoft.com/office/powerpoint/2010/main" val="3004722194"/>
      </p:ext>
    </p:extLst>
  </p:cSld>
  <p:clrMapOvr>
    <a:masterClrMapping/>
  </p:clrMapOvr>
  <p:transition spd="slow">
    <p:cove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418897"/>
            <a:ext cx="8229600" cy="4698124"/>
          </a:xfrm>
        </p:spPr>
        <p:txBody>
          <a:bodyPr/>
          <a:lstStyle/>
          <a:p>
            <a:pPr algn="just">
              <a:spcAft>
                <a:spcPts val="0"/>
              </a:spcAft>
            </a:pPr>
            <a:r>
              <a:rPr lang="es-MX" sz="2000" b="1" dirty="0"/>
              <a:t>INTERPRETACIÓN DE EXPRESIONES NO DEFINIDAS EN EL CONVENIO:</a:t>
            </a:r>
          </a:p>
          <a:p>
            <a:pPr algn="just">
              <a:spcAft>
                <a:spcPts val="0"/>
              </a:spcAft>
              <a:buFontTx/>
              <a:buChar char="-"/>
            </a:pPr>
            <a:r>
              <a:rPr lang="es-MX" sz="2000" dirty="0"/>
              <a:t>A menos que de su contexto se infiera una interpretación diferente, el significado que, en ese momento, le atribuya la </a:t>
            </a:r>
            <a:r>
              <a:rPr lang="es-MX" sz="2000" u="sng" dirty="0"/>
              <a:t>legislación doméstica de ese Estado relativa a los impuestos que son objeto del Convenio</a:t>
            </a:r>
            <a:r>
              <a:rPr lang="es-MX" sz="2000" dirty="0"/>
              <a:t>. Art. 3(2).</a:t>
            </a:r>
          </a:p>
          <a:p>
            <a:pPr algn="just">
              <a:spcAft>
                <a:spcPts val="0"/>
              </a:spcAft>
              <a:buFontTx/>
              <a:buChar char="-"/>
            </a:pPr>
            <a:endParaRPr lang="es-MX" sz="2000" dirty="0"/>
          </a:p>
          <a:p>
            <a:pPr algn="just">
              <a:spcAft>
                <a:spcPts val="0"/>
              </a:spcAft>
            </a:pPr>
            <a:r>
              <a:rPr lang="es-MX" sz="2000" b="1" dirty="0"/>
              <a:t>TÉRMINOS NO DEFINIDOS EN EL CONVENIO:</a:t>
            </a:r>
          </a:p>
          <a:p>
            <a:pPr algn="just">
              <a:spcAft>
                <a:spcPts val="0"/>
              </a:spcAft>
              <a:buFontTx/>
              <a:buChar char="-"/>
            </a:pPr>
            <a:r>
              <a:rPr lang="es-MX" sz="2000" dirty="0"/>
              <a:t>Procedimiento de Acuerdo Mutuo para llegar a un entendimiento común. Protocolo (5).</a:t>
            </a:r>
          </a:p>
          <a:p>
            <a:pPr algn="just">
              <a:spcAft>
                <a:spcPts val="0"/>
              </a:spcAft>
              <a:buFontTx/>
              <a:buChar char="-"/>
            </a:pPr>
            <a:endParaRPr lang="es-MX" sz="2000" dirty="0"/>
          </a:p>
          <a:p>
            <a:pPr algn="just">
              <a:spcAft>
                <a:spcPts val="0"/>
              </a:spcAft>
              <a:buFontTx/>
              <a:buChar char="-"/>
            </a:pPr>
            <a:endParaRPr lang="es-MX" sz="2000" dirty="0"/>
          </a:p>
          <a:p>
            <a:pPr algn="just">
              <a:spcAft>
                <a:spcPts val="0"/>
              </a:spcAft>
              <a:buFontTx/>
              <a:buChar char="-"/>
            </a:pPr>
            <a:endParaRPr lang="es-MX" sz="2000" dirty="0"/>
          </a:p>
          <a:p>
            <a:pPr algn="just">
              <a:spcAft>
                <a:spcPts val="0"/>
              </a:spcAft>
              <a:buFontTx/>
              <a:buChar char="-"/>
            </a:pPr>
            <a:endParaRPr lang="es-MX" sz="2000" dirty="0"/>
          </a:p>
          <a:p>
            <a:pPr algn="just">
              <a:spcAft>
                <a:spcPts val="0"/>
              </a:spcAft>
              <a:buFontTx/>
              <a:buChar char="-"/>
            </a:pPr>
            <a:endParaRPr lang="es-MX" sz="2000" dirty="0"/>
          </a:p>
          <a:p>
            <a:pPr marL="0" indent="0" algn="just">
              <a:spcAft>
                <a:spcPts val="0"/>
              </a:spcAft>
              <a:buNone/>
            </a:pPr>
            <a:endParaRPr lang="es-MX" sz="2000" dirty="0"/>
          </a:p>
          <a:p>
            <a:pPr marL="0" indent="0" algn="just">
              <a:spcAft>
                <a:spcPts val="0"/>
              </a:spcAft>
              <a:buNone/>
            </a:pPr>
            <a:endParaRPr lang="es-MX" sz="2000" dirty="0"/>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70</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70</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18368"/>
            <a:ext cx="8229600" cy="955374"/>
          </a:xfrm>
        </p:spPr>
        <p:txBody>
          <a:bodyPr>
            <a:noAutofit/>
          </a:bodyPr>
          <a:lstStyle/>
          <a:p>
            <a:r>
              <a:rPr lang="es-ES" sz="3200" b="1" dirty="0"/>
              <a:t>REGLA GENERAL DE INTERPRETACIÓN</a:t>
            </a:r>
            <a:br>
              <a:rPr lang="es-ES" sz="3200" b="1" dirty="0"/>
            </a:br>
            <a:r>
              <a:rPr lang="es-ES" sz="3200" b="1" dirty="0"/>
              <a:t>ART. 3: DEFINICIONES GENERALES</a:t>
            </a:r>
          </a:p>
        </p:txBody>
      </p:sp>
    </p:spTree>
    <p:extLst>
      <p:ext uri="{BB962C8B-B14F-4D97-AF65-F5344CB8AC3E}">
        <p14:creationId xmlns:p14="http://schemas.microsoft.com/office/powerpoint/2010/main" val="3152688947"/>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BA529B0-B1F7-DA4E-8601-C1012F84B344}"/>
              </a:ext>
            </a:extLst>
          </p:cNvPr>
          <p:cNvSpPr>
            <a:spLocks noGrp="1"/>
          </p:cNvSpPr>
          <p:nvPr>
            <p:ph type="title"/>
          </p:nvPr>
        </p:nvSpPr>
        <p:spPr/>
        <p:txBody>
          <a:bodyPr/>
          <a:lstStyle/>
          <a:p>
            <a:r>
              <a:rPr lang="es-CL" sz="3200" b="1" dirty="0">
                <a:solidFill>
                  <a:schemeClr val="tx1"/>
                </a:solidFill>
              </a:rPr>
              <a:t>Estructura de un CDTI típico</a:t>
            </a:r>
          </a:p>
        </p:txBody>
      </p:sp>
      <p:sp>
        <p:nvSpPr>
          <p:cNvPr id="9" name="Rectangle: Rounded Corners 8">
            <a:extLst>
              <a:ext uri="{FF2B5EF4-FFF2-40B4-BE49-F238E27FC236}">
                <a16:creationId xmlns:a16="http://schemas.microsoft.com/office/drawing/2014/main" id="{136ED739-9BBB-4700-A74A-7FFA13D64D8A}"/>
              </a:ext>
            </a:extLst>
          </p:cNvPr>
          <p:cNvSpPr/>
          <p:nvPr/>
        </p:nvSpPr>
        <p:spPr>
          <a:xfrm>
            <a:off x="457201" y="1903838"/>
            <a:ext cx="2579693" cy="404789"/>
          </a:xfrm>
          <a:prstGeom prst="roundRect">
            <a:avLst>
              <a:gd name="adj" fmla="val 10926"/>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44" tIns="34272" rIns="68544" bIns="34272" numCol="1" spcCol="0" rtlCol="0" fromWordArt="0" anchor="ctr" anchorCtr="0" forceAA="0" compatLnSpc="1">
            <a:prstTxWarp prst="textNoShape">
              <a:avLst/>
            </a:prstTxWarp>
            <a:spAutoFit/>
          </a:bodyPr>
          <a:lstStyle/>
          <a:p>
            <a:pPr marL="0" marR="0" lvl="0" indent="0" algn="l" defTabSz="685457" rtl="0" eaLnBrk="0" fontAlgn="base" latinLnBrk="0" hangingPunct="0">
              <a:lnSpc>
                <a:spcPct val="100000"/>
              </a:lnSpc>
              <a:spcBef>
                <a:spcPct val="20000"/>
              </a:spcBef>
              <a:spcAft>
                <a:spcPts val="300"/>
              </a:spcAft>
              <a:buClr>
                <a:srgbClr val="FFE600"/>
              </a:buClr>
              <a:buSzPct val="110000"/>
              <a:buFontTx/>
              <a:buNone/>
              <a:tabLst/>
              <a:defRPr/>
            </a:pPr>
            <a:r>
              <a:rPr kumimoji="0" lang="es-CL" sz="1049" b="0" i="0" u="none" strike="noStrike" kern="1200" cap="none" spc="0" normalizeH="0" baseline="0" noProof="0" dirty="0">
                <a:ln>
                  <a:noFill/>
                </a:ln>
                <a:solidFill>
                  <a:prstClr val="black"/>
                </a:solidFill>
                <a:effectLst/>
                <a:uLnTx/>
                <a:uFillTx/>
                <a:latin typeface="EYInterstate Light"/>
                <a:ea typeface="+mn-ea"/>
                <a:cs typeface="+mn-cs"/>
              </a:rPr>
              <a:t>Art. 3 – </a:t>
            </a:r>
            <a:r>
              <a:rPr kumimoji="0" lang="es-CL" sz="1049" b="0" i="0" u="none" strike="noStrike" kern="1200" cap="none" spc="0" normalizeH="0" baseline="0" noProof="0">
                <a:ln>
                  <a:noFill/>
                </a:ln>
                <a:solidFill>
                  <a:prstClr val="black"/>
                </a:solidFill>
                <a:effectLst/>
                <a:uLnTx/>
                <a:uFillTx/>
                <a:latin typeface="EYInterstate Light"/>
                <a:ea typeface="+mn-ea"/>
                <a:cs typeface="+mn-cs"/>
              </a:rPr>
              <a:t>Definiciones Generales</a:t>
            </a:r>
            <a:endParaRPr kumimoji="0" lang="es-CL" sz="1049" b="0" i="0" u="none" strike="noStrike" kern="1200" cap="none" spc="0" normalizeH="0" baseline="0" noProof="0" dirty="0">
              <a:ln>
                <a:noFill/>
              </a:ln>
              <a:solidFill>
                <a:prstClr val="black"/>
              </a:solidFill>
              <a:effectLst/>
              <a:uLnTx/>
              <a:uFillTx/>
              <a:latin typeface="EYInterstate Light"/>
              <a:ea typeface="+mn-ea"/>
              <a:cs typeface="+mn-cs"/>
            </a:endParaRPr>
          </a:p>
        </p:txBody>
      </p:sp>
      <p:sp>
        <p:nvSpPr>
          <p:cNvPr id="10" name="Rectangle: Rounded Corners 9">
            <a:extLst>
              <a:ext uri="{FF2B5EF4-FFF2-40B4-BE49-F238E27FC236}">
                <a16:creationId xmlns:a16="http://schemas.microsoft.com/office/drawing/2014/main" id="{AE427747-1CA5-4E7E-AE25-42182165BC61}"/>
              </a:ext>
            </a:extLst>
          </p:cNvPr>
          <p:cNvSpPr/>
          <p:nvPr/>
        </p:nvSpPr>
        <p:spPr>
          <a:xfrm>
            <a:off x="457201" y="2642726"/>
            <a:ext cx="2579693" cy="418668"/>
          </a:xfrm>
          <a:prstGeom prst="roundRect">
            <a:avLst>
              <a:gd name="adj" fmla="val 10926"/>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44" tIns="34272" rIns="68544" bIns="34272" numCol="1" spcCol="0" rtlCol="0" fromWordArt="0" anchor="ctr" anchorCtr="0" forceAA="0" compatLnSpc="1">
            <a:prstTxWarp prst="textNoShape">
              <a:avLst/>
            </a:prstTxWarp>
            <a:spAutoFit/>
          </a:bodyPr>
          <a:lstStyle/>
          <a:p>
            <a:pPr marL="0" marR="0" lvl="0" indent="0" algn="l" defTabSz="685457" rtl="0" eaLnBrk="0" fontAlgn="base" latinLnBrk="0" hangingPunct="0">
              <a:lnSpc>
                <a:spcPct val="100000"/>
              </a:lnSpc>
              <a:spcBef>
                <a:spcPct val="20000"/>
              </a:spcBef>
              <a:spcAft>
                <a:spcPts val="300"/>
              </a:spcAft>
              <a:buClr>
                <a:srgbClr val="FFE600"/>
              </a:buClr>
              <a:buSzPct val="110000"/>
              <a:buFontTx/>
              <a:buNone/>
              <a:tabLst/>
              <a:defRPr/>
            </a:pPr>
            <a:r>
              <a:rPr kumimoji="0" lang="es-CL" sz="1049" b="0" i="0" u="none" strike="noStrike" kern="1200" cap="none" spc="0" normalizeH="0" baseline="0" noProof="0" dirty="0">
                <a:ln>
                  <a:noFill/>
                </a:ln>
                <a:solidFill>
                  <a:prstClr val="black"/>
                </a:solidFill>
                <a:effectLst/>
                <a:uLnTx/>
                <a:uFillTx/>
                <a:latin typeface="EYInterstate Light"/>
                <a:ea typeface="+mn-ea"/>
                <a:cs typeface="+mn-cs"/>
              </a:rPr>
              <a:t>Art. 4 – Residencia (criterio general es la sujeción de impuestos)</a:t>
            </a:r>
            <a:endParaRPr kumimoji="0" lang="es-CL" sz="1049" b="0" i="0" u="none" strike="noStrike" kern="1200" cap="none" spc="0" normalizeH="0" baseline="0" noProof="0" dirty="0">
              <a:ln>
                <a:noFill/>
              </a:ln>
              <a:solidFill>
                <a:prstClr val="black"/>
              </a:solidFill>
              <a:effectLst/>
              <a:uLnTx/>
              <a:uFillTx/>
              <a:latin typeface="EYInterstate Light" panose="02000506000000020004" pitchFamily="2" charset="0"/>
              <a:ea typeface="+mn-ea"/>
              <a:cs typeface="+mn-cs"/>
            </a:endParaRPr>
          </a:p>
        </p:txBody>
      </p:sp>
      <p:sp>
        <p:nvSpPr>
          <p:cNvPr id="11" name="Rectangle: Rounded Corners 10">
            <a:extLst>
              <a:ext uri="{FF2B5EF4-FFF2-40B4-BE49-F238E27FC236}">
                <a16:creationId xmlns:a16="http://schemas.microsoft.com/office/drawing/2014/main" id="{8C2D895E-9525-4A80-992A-894075ABF350}"/>
              </a:ext>
            </a:extLst>
          </p:cNvPr>
          <p:cNvSpPr/>
          <p:nvPr/>
        </p:nvSpPr>
        <p:spPr>
          <a:xfrm>
            <a:off x="457201" y="3329387"/>
            <a:ext cx="2579693" cy="390240"/>
          </a:xfrm>
          <a:prstGeom prst="roundRect">
            <a:avLst>
              <a:gd name="adj" fmla="val 10926"/>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44" tIns="34272" rIns="68544" bIns="34272" numCol="1" spcCol="0" rtlCol="0" fromWordArt="0" anchor="ctr" anchorCtr="0" forceAA="0" compatLnSpc="1">
            <a:prstTxWarp prst="textNoShape">
              <a:avLst/>
            </a:prstTxWarp>
            <a:spAutoFit/>
          </a:bodyPr>
          <a:lstStyle/>
          <a:p>
            <a:pPr marL="0" marR="0" lvl="0" indent="0" algn="l" defTabSz="685457" rtl="0" eaLnBrk="0" fontAlgn="base" latinLnBrk="0" hangingPunct="0">
              <a:lnSpc>
                <a:spcPct val="100000"/>
              </a:lnSpc>
              <a:spcBef>
                <a:spcPct val="20000"/>
              </a:spcBef>
              <a:spcAft>
                <a:spcPts val="300"/>
              </a:spcAft>
              <a:buClr>
                <a:srgbClr val="FFE600"/>
              </a:buClr>
              <a:buSzPct val="110000"/>
              <a:buFontTx/>
              <a:buNone/>
              <a:tabLst/>
              <a:defRPr/>
            </a:pPr>
            <a:r>
              <a:rPr kumimoji="0" lang="es-CL" sz="1049" b="0" i="0" u="none" strike="noStrike" kern="1200" cap="none" spc="0" normalizeH="0" baseline="0" noProof="0" dirty="0">
                <a:ln>
                  <a:noFill/>
                </a:ln>
                <a:solidFill>
                  <a:prstClr val="black"/>
                </a:solidFill>
                <a:effectLst/>
                <a:uLnTx/>
                <a:uFillTx/>
                <a:latin typeface="EYInterstate Light"/>
                <a:ea typeface="+mn-ea"/>
                <a:cs typeface="+mn-cs"/>
              </a:rPr>
              <a:t>Art. 5 – </a:t>
            </a:r>
            <a:r>
              <a:rPr kumimoji="0" lang="es-CL" sz="1049" b="0" i="0" u="none" strike="noStrike" kern="1200" cap="none" spc="0" normalizeH="0" baseline="0" noProof="0">
                <a:ln>
                  <a:noFill/>
                </a:ln>
                <a:solidFill>
                  <a:prstClr val="black"/>
                </a:solidFill>
                <a:effectLst/>
                <a:uLnTx/>
                <a:uFillTx/>
                <a:latin typeface="EYInterstate Light"/>
                <a:ea typeface="+mn-ea"/>
                <a:cs typeface="+mn-cs"/>
              </a:rPr>
              <a:t>Establecimiento Permanente</a:t>
            </a:r>
            <a:endParaRPr kumimoji="0" lang="es-CL" sz="1049" b="0" i="0" u="none" strike="noStrike" kern="1200" cap="none" spc="0" normalizeH="0" baseline="0" noProof="0" dirty="0">
              <a:ln>
                <a:noFill/>
              </a:ln>
              <a:solidFill>
                <a:prstClr val="black"/>
              </a:solidFill>
              <a:effectLst/>
              <a:uLnTx/>
              <a:uFillTx/>
              <a:latin typeface="EYInterstate Light"/>
              <a:ea typeface="+mn-ea"/>
              <a:cs typeface="+mn-cs"/>
            </a:endParaRPr>
          </a:p>
        </p:txBody>
      </p:sp>
      <p:sp>
        <p:nvSpPr>
          <p:cNvPr id="12" name="Rectangle: Rounded Corners 11">
            <a:extLst>
              <a:ext uri="{FF2B5EF4-FFF2-40B4-BE49-F238E27FC236}">
                <a16:creationId xmlns:a16="http://schemas.microsoft.com/office/drawing/2014/main" id="{0B5FD845-5140-40D3-91DE-C3AF0698A2E9}"/>
              </a:ext>
            </a:extLst>
          </p:cNvPr>
          <p:cNvSpPr/>
          <p:nvPr/>
        </p:nvSpPr>
        <p:spPr>
          <a:xfrm>
            <a:off x="457201" y="3981747"/>
            <a:ext cx="2579693" cy="591053"/>
          </a:xfrm>
          <a:prstGeom prst="roundRect">
            <a:avLst>
              <a:gd name="adj" fmla="val 10926"/>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44" tIns="34272" rIns="68544" bIns="34272" numCol="1" spcCol="0" rtlCol="0" fromWordArt="0" anchor="ctr" anchorCtr="0" forceAA="0" compatLnSpc="1">
            <a:prstTxWarp prst="textNoShape">
              <a:avLst/>
            </a:prstTxWarp>
            <a:spAutoFit/>
          </a:bodyPr>
          <a:lstStyle/>
          <a:p>
            <a:pPr marL="0" marR="0" lvl="0" indent="0" algn="l" defTabSz="685457" rtl="0" eaLnBrk="0" fontAlgn="base" latinLnBrk="0" hangingPunct="0">
              <a:lnSpc>
                <a:spcPct val="100000"/>
              </a:lnSpc>
              <a:spcBef>
                <a:spcPct val="20000"/>
              </a:spcBef>
              <a:spcAft>
                <a:spcPts val="300"/>
              </a:spcAft>
              <a:buClr>
                <a:srgbClr val="FFE600"/>
              </a:buClr>
              <a:buSzPct val="110000"/>
              <a:buFontTx/>
              <a:buNone/>
              <a:tabLst/>
              <a:defRPr/>
            </a:pPr>
            <a:r>
              <a:rPr kumimoji="0" lang="es-CL" sz="1049" b="0" i="0" u="none" strike="noStrike" kern="1200" cap="none" spc="0" normalizeH="0" baseline="0" noProof="0" dirty="0">
                <a:ln>
                  <a:noFill/>
                </a:ln>
                <a:solidFill>
                  <a:prstClr val="black"/>
                </a:solidFill>
                <a:effectLst/>
                <a:uLnTx/>
                <a:uFillTx/>
                <a:latin typeface="EYInterstate Light"/>
                <a:ea typeface="+mn-ea"/>
                <a:cs typeface="+mn-cs"/>
              </a:rPr>
              <a:t>Art. 7 – Beneficios empresariales. Generalmente, la retención aplicable se rebaja a cero</a:t>
            </a:r>
            <a:endParaRPr kumimoji="0" lang="es-CL" sz="1049" b="0" i="0" u="none" strike="noStrike" kern="1200" cap="none" spc="0" normalizeH="0" baseline="0" noProof="0" dirty="0">
              <a:ln>
                <a:noFill/>
              </a:ln>
              <a:solidFill>
                <a:prstClr val="black"/>
              </a:solidFill>
              <a:effectLst/>
              <a:uLnTx/>
              <a:uFillTx/>
              <a:latin typeface="EYInterstate Light" panose="02000506000000020004" pitchFamily="2" charset="0"/>
              <a:ea typeface="+mn-ea"/>
              <a:cs typeface="+mn-cs"/>
            </a:endParaRPr>
          </a:p>
        </p:txBody>
      </p:sp>
      <p:sp>
        <p:nvSpPr>
          <p:cNvPr id="13" name="Rectangle: Rounded Corners 12">
            <a:extLst>
              <a:ext uri="{FF2B5EF4-FFF2-40B4-BE49-F238E27FC236}">
                <a16:creationId xmlns:a16="http://schemas.microsoft.com/office/drawing/2014/main" id="{3B0AB19F-8332-404E-BD2C-581B91B81234}"/>
              </a:ext>
            </a:extLst>
          </p:cNvPr>
          <p:cNvSpPr/>
          <p:nvPr/>
        </p:nvSpPr>
        <p:spPr>
          <a:xfrm>
            <a:off x="457201" y="4787903"/>
            <a:ext cx="2579693" cy="763438"/>
          </a:xfrm>
          <a:prstGeom prst="roundRect">
            <a:avLst>
              <a:gd name="adj" fmla="val 10926"/>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44" tIns="34272" rIns="68544" bIns="34272" numCol="1" spcCol="0" rtlCol="0" fromWordArt="0" anchor="ctr" anchorCtr="0" forceAA="0" compatLnSpc="1">
            <a:prstTxWarp prst="textNoShape">
              <a:avLst/>
            </a:prstTxWarp>
            <a:spAutoFit/>
          </a:bodyPr>
          <a:lstStyle/>
          <a:p>
            <a:pPr marL="0" marR="0" lvl="0" indent="0" algn="l" defTabSz="685457" rtl="0" eaLnBrk="0" fontAlgn="base" latinLnBrk="0" hangingPunct="0">
              <a:lnSpc>
                <a:spcPct val="100000"/>
              </a:lnSpc>
              <a:spcBef>
                <a:spcPct val="20000"/>
              </a:spcBef>
              <a:spcAft>
                <a:spcPts val="300"/>
              </a:spcAft>
              <a:buClr>
                <a:srgbClr val="FFE600"/>
              </a:buClr>
              <a:buSzPct val="110000"/>
              <a:buFontTx/>
              <a:buNone/>
              <a:tabLst/>
              <a:defRPr/>
            </a:pPr>
            <a:r>
              <a:rPr kumimoji="0" lang="es-CL" sz="1049" b="0" i="0" u="none" strike="noStrike" kern="1200" cap="none" spc="0" normalizeH="0" baseline="0" noProof="0" dirty="0">
                <a:ln>
                  <a:noFill/>
                </a:ln>
                <a:solidFill>
                  <a:prstClr val="black"/>
                </a:solidFill>
                <a:effectLst/>
                <a:uLnTx/>
                <a:uFillTx/>
                <a:latin typeface="EYInterstate Light"/>
                <a:ea typeface="+mn-ea"/>
                <a:cs typeface="+mn-cs"/>
              </a:rPr>
              <a:t>Art. 10 – Dividendos. Inaplicable para dividendos pagados desde Chile: se mantiene la tasa de 35% (“Cláusula Chile”) </a:t>
            </a:r>
            <a:endParaRPr kumimoji="0" lang="es-CL" sz="1049" b="0" i="0" u="none" strike="noStrike" kern="1200" cap="none" spc="0" normalizeH="0" baseline="0" noProof="0" dirty="0">
              <a:ln>
                <a:noFill/>
              </a:ln>
              <a:solidFill>
                <a:prstClr val="black"/>
              </a:solidFill>
              <a:effectLst/>
              <a:uLnTx/>
              <a:uFillTx/>
              <a:latin typeface="EYInterstate Light" panose="02000506000000020004" pitchFamily="2" charset="0"/>
              <a:ea typeface="+mn-ea"/>
              <a:cs typeface="+mn-cs"/>
            </a:endParaRPr>
          </a:p>
        </p:txBody>
      </p:sp>
      <p:sp>
        <p:nvSpPr>
          <p:cNvPr id="15" name="Rectangle: Rounded Corners 14">
            <a:extLst>
              <a:ext uri="{FF2B5EF4-FFF2-40B4-BE49-F238E27FC236}">
                <a16:creationId xmlns:a16="http://schemas.microsoft.com/office/drawing/2014/main" id="{6E3AEB51-4BEE-4D3F-992B-6C5B042FE20A}"/>
              </a:ext>
            </a:extLst>
          </p:cNvPr>
          <p:cNvSpPr/>
          <p:nvPr/>
        </p:nvSpPr>
        <p:spPr>
          <a:xfrm>
            <a:off x="5978587" y="1825550"/>
            <a:ext cx="2708214" cy="418668"/>
          </a:xfrm>
          <a:prstGeom prst="roundRect">
            <a:avLst>
              <a:gd name="adj" fmla="val 10926"/>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44" tIns="34272" rIns="68544" bIns="34272" numCol="1" spcCol="0" rtlCol="0" fromWordArt="0" anchor="ctr" anchorCtr="0" forceAA="0" compatLnSpc="1">
            <a:prstTxWarp prst="textNoShape">
              <a:avLst/>
            </a:prstTxWarp>
            <a:spAutoFit/>
          </a:bodyPr>
          <a:lstStyle/>
          <a:p>
            <a:pPr marL="0" marR="0" lvl="0" indent="0" algn="l" defTabSz="685457" rtl="0" eaLnBrk="0" fontAlgn="base" latinLnBrk="0" hangingPunct="0">
              <a:lnSpc>
                <a:spcPct val="100000"/>
              </a:lnSpc>
              <a:spcBef>
                <a:spcPct val="20000"/>
              </a:spcBef>
              <a:spcAft>
                <a:spcPts val="300"/>
              </a:spcAft>
              <a:buClr>
                <a:srgbClr val="FFE600"/>
              </a:buClr>
              <a:buSzPct val="110000"/>
              <a:buFontTx/>
              <a:buNone/>
              <a:tabLst/>
              <a:defRPr/>
            </a:pPr>
            <a:r>
              <a:rPr kumimoji="0" lang="es-CL" sz="1049" b="0" i="0" u="none" strike="noStrike" kern="1200" cap="none" spc="0" normalizeH="0" baseline="0" noProof="0" dirty="0">
                <a:ln>
                  <a:noFill/>
                </a:ln>
                <a:solidFill>
                  <a:prstClr val="black"/>
                </a:solidFill>
                <a:effectLst/>
                <a:uLnTx/>
                <a:uFillTx/>
                <a:latin typeface="EYInterstate Light"/>
                <a:ea typeface="+mn-ea"/>
                <a:cs typeface="+mn-cs"/>
              </a:rPr>
              <a:t>Art. 11 – Intereses. Tasas de entre 5 y 15% (normalmente </a:t>
            </a:r>
            <a:r>
              <a:rPr kumimoji="0" lang="es-CL" sz="1049" b="0" i="0" u="none" strike="noStrike" kern="1200" cap="none" spc="0" normalizeH="0" baseline="0" noProof="0">
                <a:ln>
                  <a:noFill/>
                </a:ln>
                <a:solidFill>
                  <a:prstClr val="black"/>
                </a:solidFill>
                <a:effectLst/>
                <a:uLnTx/>
                <a:uFillTx/>
                <a:latin typeface="EYInterstate Light"/>
                <a:ea typeface="+mn-ea"/>
                <a:cs typeface="+mn-cs"/>
              </a:rPr>
              <a:t>10%)</a:t>
            </a:r>
            <a:endParaRPr kumimoji="0" lang="es-CL" sz="1049" b="0" i="0" u="none" strike="noStrike" kern="1200" cap="none" spc="0" normalizeH="0" baseline="0" noProof="0" dirty="0">
              <a:ln>
                <a:noFill/>
              </a:ln>
              <a:solidFill>
                <a:prstClr val="black"/>
              </a:solidFill>
              <a:effectLst/>
              <a:uLnTx/>
              <a:uFillTx/>
              <a:latin typeface="EYInterstate Light"/>
              <a:ea typeface="+mn-ea"/>
              <a:cs typeface="+mn-cs"/>
            </a:endParaRPr>
          </a:p>
        </p:txBody>
      </p:sp>
      <p:sp>
        <p:nvSpPr>
          <p:cNvPr id="16" name="Rectangle: Rounded Corners 15">
            <a:extLst>
              <a:ext uri="{FF2B5EF4-FFF2-40B4-BE49-F238E27FC236}">
                <a16:creationId xmlns:a16="http://schemas.microsoft.com/office/drawing/2014/main" id="{61DD5AFB-880F-43F5-B8E9-D28B4D3153BE}"/>
              </a:ext>
            </a:extLst>
          </p:cNvPr>
          <p:cNvSpPr/>
          <p:nvPr/>
        </p:nvSpPr>
        <p:spPr>
          <a:xfrm>
            <a:off x="5978587" y="2728894"/>
            <a:ext cx="2708214" cy="384242"/>
          </a:xfrm>
          <a:prstGeom prst="roundRect">
            <a:avLst>
              <a:gd name="adj" fmla="val 10926"/>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44" tIns="34272" rIns="68544" bIns="34272" numCol="1" spcCol="0" rtlCol="0" fromWordArt="0" anchor="ctr" anchorCtr="0" forceAA="0" compatLnSpc="1">
            <a:prstTxWarp prst="textNoShape">
              <a:avLst/>
            </a:prstTxWarp>
            <a:spAutoFit/>
          </a:bodyPr>
          <a:lstStyle/>
          <a:p>
            <a:pPr marL="0" marR="0" lvl="0" indent="0" algn="l" defTabSz="685457" rtl="0" eaLnBrk="0" fontAlgn="base" latinLnBrk="0" hangingPunct="0">
              <a:lnSpc>
                <a:spcPct val="100000"/>
              </a:lnSpc>
              <a:spcBef>
                <a:spcPct val="20000"/>
              </a:spcBef>
              <a:spcAft>
                <a:spcPts val="300"/>
              </a:spcAft>
              <a:buClr>
                <a:srgbClr val="FFE600"/>
              </a:buClr>
              <a:buSzPct val="110000"/>
              <a:buFontTx/>
              <a:buNone/>
              <a:tabLst/>
              <a:defRPr/>
            </a:pPr>
            <a:r>
              <a:rPr kumimoji="0" lang="es-CL" sz="1049" b="0" i="0" u="none" strike="noStrike" kern="1200" cap="none" spc="0" normalizeH="0" baseline="0" noProof="0" dirty="0">
                <a:ln>
                  <a:noFill/>
                </a:ln>
                <a:solidFill>
                  <a:prstClr val="black"/>
                </a:solidFill>
                <a:effectLst/>
                <a:uLnTx/>
                <a:uFillTx/>
                <a:latin typeface="EYInterstate Light"/>
                <a:ea typeface="+mn-ea"/>
                <a:cs typeface="+mn-cs"/>
              </a:rPr>
              <a:t>Art. 12 – Regalías. Tasas de entre 5 y15%</a:t>
            </a:r>
          </a:p>
        </p:txBody>
      </p:sp>
      <p:sp>
        <p:nvSpPr>
          <p:cNvPr id="17" name="Rectangle: Rounded Corners 16">
            <a:extLst>
              <a:ext uri="{FF2B5EF4-FFF2-40B4-BE49-F238E27FC236}">
                <a16:creationId xmlns:a16="http://schemas.microsoft.com/office/drawing/2014/main" id="{48938903-FFC6-4FAF-8997-1E35D6BEE9FA}"/>
              </a:ext>
            </a:extLst>
          </p:cNvPr>
          <p:cNvSpPr/>
          <p:nvPr/>
        </p:nvSpPr>
        <p:spPr>
          <a:xfrm>
            <a:off x="5978586" y="3459559"/>
            <a:ext cx="2708214" cy="591053"/>
          </a:xfrm>
          <a:prstGeom prst="roundRect">
            <a:avLst>
              <a:gd name="adj" fmla="val 10926"/>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44" tIns="34272" rIns="68544" bIns="34272" numCol="1" spcCol="0" rtlCol="0" fromWordArt="0" anchor="ctr" anchorCtr="0" forceAA="0" compatLnSpc="1">
            <a:prstTxWarp prst="textNoShape">
              <a:avLst/>
            </a:prstTxWarp>
            <a:spAutoFit/>
          </a:bodyPr>
          <a:lstStyle/>
          <a:p>
            <a:pPr marL="0" marR="0" lvl="0" indent="0" algn="l" defTabSz="685457" rtl="0" eaLnBrk="0" fontAlgn="base" latinLnBrk="0" hangingPunct="0">
              <a:lnSpc>
                <a:spcPct val="100000"/>
              </a:lnSpc>
              <a:spcBef>
                <a:spcPct val="20000"/>
              </a:spcBef>
              <a:spcAft>
                <a:spcPts val="300"/>
              </a:spcAft>
              <a:buClr>
                <a:srgbClr val="FFE600"/>
              </a:buClr>
              <a:buSzPct val="110000"/>
              <a:buFontTx/>
              <a:buNone/>
              <a:tabLst/>
              <a:defRPr/>
            </a:pPr>
            <a:r>
              <a:rPr kumimoji="0" lang="es-CL" sz="1049" b="0" i="0" u="none" strike="noStrike" kern="1200" cap="none" spc="0" normalizeH="0" baseline="0" noProof="0" dirty="0">
                <a:ln>
                  <a:noFill/>
                </a:ln>
                <a:solidFill>
                  <a:prstClr val="black"/>
                </a:solidFill>
                <a:effectLst/>
                <a:uLnTx/>
                <a:uFillTx/>
                <a:latin typeface="EYInterstate Light"/>
                <a:ea typeface="+mn-ea"/>
                <a:cs typeface="+mn-cs"/>
              </a:rPr>
              <a:t>Art. 13 – Ganancias de Capital. Algunos CDTI tienen límite de alrededor del 16% (dependiendo del caso)</a:t>
            </a:r>
            <a:endParaRPr kumimoji="0" lang="es-CL" sz="1049" b="0" i="0" u="none" strike="noStrike" kern="1200" cap="none" spc="0" normalizeH="0" baseline="0" noProof="0" dirty="0">
              <a:ln>
                <a:noFill/>
              </a:ln>
              <a:solidFill>
                <a:prstClr val="black"/>
              </a:solidFill>
              <a:effectLst/>
              <a:uLnTx/>
              <a:uFillTx/>
              <a:latin typeface="EYInterstate Light" panose="02000506000000020004" pitchFamily="2" charset="0"/>
              <a:ea typeface="+mn-ea"/>
              <a:cs typeface="+mn-cs"/>
            </a:endParaRPr>
          </a:p>
        </p:txBody>
      </p:sp>
      <p:sp>
        <p:nvSpPr>
          <p:cNvPr id="18" name="Rectangle: Rounded Corners 17">
            <a:extLst>
              <a:ext uri="{FF2B5EF4-FFF2-40B4-BE49-F238E27FC236}">
                <a16:creationId xmlns:a16="http://schemas.microsoft.com/office/drawing/2014/main" id="{5CC75C5C-31BF-4298-A3E2-D4CEC893E15F}"/>
              </a:ext>
            </a:extLst>
          </p:cNvPr>
          <p:cNvSpPr/>
          <p:nvPr/>
        </p:nvSpPr>
        <p:spPr>
          <a:xfrm>
            <a:off x="5978587" y="4415054"/>
            <a:ext cx="2708214" cy="418668"/>
          </a:xfrm>
          <a:prstGeom prst="roundRect">
            <a:avLst>
              <a:gd name="adj" fmla="val 10926"/>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44" tIns="34272" rIns="68544" bIns="34272" numCol="1" spcCol="0" rtlCol="0" fromWordArt="0" anchor="ctr" anchorCtr="0" forceAA="0" compatLnSpc="1">
            <a:prstTxWarp prst="textNoShape">
              <a:avLst/>
            </a:prstTxWarp>
            <a:spAutoFit/>
          </a:bodyPr>
          <a:lstStyle/>
          <a:p>
            <a:pPr marL="0" marR="0" lvl="0" indent="0" algn="l" defTabSz="685457" rtl="0" eaLnBrk="0" fontAlgn="base" latinLnBrk="0" hangingPunct="0">
              <a:lnSpc>
                <a:spcPct val="100000"/>
              </a:lnSpc>
              <a:spcBef>
                <a:spcPct val="20000"/>
              </a:spcBef>
              <a:spcAft>
                <a:spcPts val="300"/>
              </a:spcAft>
              <a:buClr>
                <a:srgbClr val="FFE600"/>
              </a:buClr>
              <a:buSzPct val="110000"/>
              <a:buFontTx/>
              <a:buNone/>
              <a:tabLst/>
              <a:defRPr/>
            </a:pPr>
            <a:r>
              <a:rPr kumimoji="0" lang="es-CL" sz="1049" b="0" i="0" u="none" strike="noStrike" kern="1200" cap="none" spc="0" normalizeH="0" baseline="0" noProof="0" dirty="0">
                <a:ln>
                  <a:noFill/>
                </a:ln>
                <a:solidFill>
                  <a:prstClr val="black"/>
                </a:solidFill>
                <a:effectLst/>
                <a:uLnTx/>
                <a:uFillTx/>
                <a:latin typeface="EYInterstate Light"/>
                <a:ea typeface="+mn-ea"/>
                <a:cs typeface="+mn-cs"/>
              </a:rPr>
              <a:t>Art. 23 – Eliminación de la </a:t>
            </a:r>
            <a:r>
              <a:rPr kumimoji="0" lang="es-CL" sz="1049" b="0" i="0" u="none" strike="noStrike" kern="1200" cap="none" spc="0" normalizeH="0" baseline="0" noProof="0">
                <a:ln>
                  <a:noFill/>
                </a:ln>
                <a:solidFill>
                  <a:prstClr val="black"/>
                </a:solidFill>
                <a:effectLst/>
                <a:uLnTx/>
                <a:uFillTx/>
                <a:latin typeface="EYInterstate Light"/>
                <a:ea typeface="+mn-ea"/>
                <a:cs typeface="+mn-cs"/>
              </a:rPr>
              <a:t>Doble Tributación</a:t>
            </a:r>
            <a:endParaRPr kumimoji="0" lang="es-CL" sz="1049" b="0" i="0" u="none" strike="noStrike" kern="1200" cap="none" spc="0" normalizeH="0" baseline="0" noProof="0" dirty="0">
              <a:ln>
                <a:noFill/>
              </a:ln>
              <a:solidFill>
                <a:prstClr val="black"/>
              </a:solidFill>
              <a:effectLst/>
              <a:uLnTx/>
              <a:uFillTx/>
              <a:latin typeface="EYInterstate Light"/>
              <a:ea typeface="+mn-ea"/>
              <a:cs typeface="+mn-cs"/>
            </a:endParaRPr>
          </a:p>
        </p:txBody>
      </p:sp>
      <p:cxnSp>
        <p:nvCxnSpPr>
          <p:cNvPr id="20" name="Straight Connector 19">
            <a:extLst>
              <a:ext uri="{FF2B5EF4-FFF2-40B4-BE49-F238E27FC236}">
                <a16:creationId xmlns:a16="http://schemas.microsoft.com/office/drawing/2014/main" id="{0F3C84C5-03F7-495D-9131-059330FB92EB}"/>
              </a:ext>
            </a:extLst>
          </p:cNvPr>
          <p:cNvCxnSpPr>
            <a:stCxn id="9" idx="3"/>
          </p:cNvCxnSpPr>
          <p:nvPr/>
        </p:nvCxnSpPr>
        <p:spPr>
          <a:xfrm>
            <a:off x="3036894" y="2106232"/>
            <a:ext cx="961523" cy="745827"/>
          </a:xfrm>
          <a:prstGeom prst="line">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cxnSp>
      <p:cxnSp>
        <p:nvCxnSpPr>
          <p:cNvPr id="21" name="Straight Connector 20">
            <a:extLst>
              <a:ext uri="{FF2B5EF4-FFF2-40B4-BE49-F238E27FC236}">
                <a16:creationId xmlns:a16="http://schemas.microsoft.com/office/drawing/2014/main" id="{9271B042-52B4-4059-8A0F-3A2C76DED083}"/>
              </a:ext>
            </a:extLst>
          </p:cNvPr>
          <p:cNvCxnSpPr>
            <a:cxnSpLocks/>
            <a:stCxn id="10" idx="3"/>
          </p:cNvCxnSpPr>
          <p:nvPr/>
        </p:nvCxnSpPr>
        <p:spPr>
          <a:xfrm>
            <a:off x="3036894" y="2852060"/>
            <a:ext cx="961524" cy="153013"/>
          </a:xfrm>
          <a:prstGeom prst="line">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cxnSp>
      <p:cxnSp>
        <p:nvCxnSpPr>
          <p:cNvPr id="24" name="Straight Connector 23">
            <a:extLst>
              <a:ext uri="{FF2B5EF4-FFF2-40B4-BE49-F238E27FC236}">
                <a16:creationId xmlns:a16="http://schemas.microsoft.com/office/drawing/2014/main" id="{6FBE3640-244C-4AB5-B18E-817A60EEBBF0}"/>
              </a:ext>
            </a:extLst>
          </p:cNvPr>
          <p:cNvCxnSpPr>
            <a:cxnSpLocks/>
            <a:stCxn id="11" idx="3"/>
          </p:cNvCxnSpPr>
          <p:nvPr/>
        </p:nvCxnSpPr>
        <p:spPr>
          <a:xfrm flipV="1">
            <a:off x="3036894" y="3176375"/>
            <a:ext cx="961523" cy="348132"/>
          </a:xfrm>
          <a:prstGeom prst="line">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cxnSp>
      <p:cxnSp>
        <p:nvCxnSpPr>
          <p:cNvPr id="27" name="Straight Connector 26">
            <a:extLst>
              <a:ext uri="{FF2B5EF4-FFF2-40B4-BE49-F238E27FC236}">
                <a16:creationId xmlns:a16="http://schemas.microsoft.com/office/drawing/2014/main" id="{DDA88F55-2A86-4668-9E90-A7F436A9D5E0}"/>
              </a:ext>
            </a:extLst>
          </p:cNvPr>
          <p:cNvCxnSpPr>
            <a:cxnSpLocks/>
            <a:stCxn id="12" idx="3"/>
          </p:cNvCxnSpPr>
          <p:nvPr/>
        </p:nvCxnSpPr>
        <p:spPr>
          <a:xfrm flipV="1">
            <a:off x="3036894" y="3604873"/>
            <a:ext cx="990083" cy="672401"/>
          </a:xfrm>
          <a:prstGeom prst="line">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cxnSp>
      <p:cxnSp>
        <p:nvCxnSpPr>
          <p:cNvPr id="31" name="Straight Connector 30">
            <a:extLst>
              <a:ext uri="{FF2B5EF4-FFF2-40B4-BE49-F238E27FC236}">
                <a16:creationId xmlns:a16="http://schemas.microsoft.com/office/drawing/2014/main" id="{F9A79D41-96EA-4F6E-9883-D4B7039B5018}"/>
              </a:ext>
            </a:extLst>
          </p:cNvPr>
          <p:cNvCxnSpPr>
            <a:cxnSpLocks/>
            <a:stCxn id="13" idx="3"/>
          </p:cNvCxnSpPr>
          <p:nvPr/>
        </p:nvCxnSpPr>
        <p:spPr>
          <a:xfrm flipV="1">
            <a:off x="3036894" y="3903657"/>
            <a:ext cx="961523" cy="1265965"/>
          </a:xfrm>
          <a:prstGeom prst="line">
            <a:avLst/>
          </a:prstGeom>
          <a:noFill/>
          <a:ln w="1905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cxnSp>
      <p:cxnSp>
        <p:nvCxnSpPr>
          <p:cNvPr id="35" name="Straight Connector 34">
            <a:extLst>
              <a:ext uri="{FF2B5EF4-FFF2-40B4-BE49-F238E27FC236}">
                <a16:creationId xmlns:a16="http://schemas.microsoft.com/office/drawing/2014/main" id="{8EB487C1-2F98-4D52-BA6D-8C53FCA60ADB}"/>
              </a:ext>
            </a:extLst>
          </p:cNvPr>
          <p:cNvCxnSpPr>
            <a:cxnSpLocks/>
            <a:endCxn id="15" idx="1"/>
          </p:cNvCxnSpPr>
          <p:nvPr/>
        </p:nvCxnSpPr>
        <p:spPr>
          <a:xfrm flipV="1">
            <a:off x="5145584" y="2034884"/>
            <a:ext cx="833003" cy="808377"/>
          </a:xfrm>
          <a:prstGeom prst="line">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cxnSp>
      <p:cxnSp>
        <p:nvCxnSpPr>
          <p:cNvPr id="38" name="Straight Connector 37">
            <a:extLst>
              <a:ext uri="{FF2B5EF4-FFF2-40B4-BE49-F238E27FC236}">
                <a16:creationId xmlns:a16="http://schemas.microsoft.com/office/drawing/2014/main" id="{04F0C56B-0BC2-433A-8617-129E1FEE7FA2}"/>
              </a:ext>
            </a:extLst>
          </p:cNvPr>
          <p:cNvCxnSpPr>
            <a:cxnSpLocks/>
            <a:endCxn id="16" idx="1"/>
          </p:cNvCxnSpPr>
          <p:nvPr/>
        </p:nvCxnSpPr>
        <p:spPr>
          <a:xfrm flipV="1">
            <a:off x="5145583" y="2921015"/>
            <a:ext cx="833004" cy="84058"/>
          </a:xfrm>
          <a:prstGeom prst="line">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cxnSp>
      <p:cxnSp>
        <p:nvCxnSpPr>
          <p:cNvPr id="41" name="Straight Connector 40">
            <a:extLst>
              <a:ext uri="{FF2B5EF4-FFF2-40B4-BE49-F238E27FC236}">
                <a16:creationId xmlns:a16="http://schemas.microsoft.com/office/drawing/2014/main" id="{FE4C3114-4601-4255-9DFD-EF8278388578}"/>
              </a:ext>
            </a:extLst>
          </p:cNvPr>
          <p:cNvCxnSpPr>
            <a:cxnSpLocks/>
            <a:endCxn id="17" idx="1"/>
          </p:cNvCxnSpPr>
          <p:nvPr/>
        </p:nvCxnSpPr>
        <p:spPr>
          <a:xfrm>
            <a:off x="5145585" y="3450880"/>
            <a:ext cx="833001" cy="304206"/>
          </a:xfrm>
          <a:prstGeom prst="line">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cxnSp>
      <p:cxnSp>
        <p:nvCxnSpPr>
          <p:cNvPr id="44" name="Straight Connector 43">
            <a:extLst>
              <a:ext uri="{FF2B5EF4-FFF2-40B4-BE49-F238E27FC236}">
                <a16:creationId xmlns:a16="http://schemas.microsoft.com/office/drawing/2014/main" id="{59AD21B5-A28D-4DE2-BD19-508424D47560}"/>
              </a:ext>
            </a:extLst>
          </p:cNvPr>
          <p:cNvCxnSpPr>
            <a:cxnSpLocks/>
            <a:endCxn id="18" idx="1"/>
          </p:cNvCxnSpPr>
          <p:nvPr/>
        </p:nvCxnSpPr>
        <p:spPr>
          <a:xfrm>
            <a:off x="5145584" y="3798780"/>
            <a:ext cx="833003" cy="825608"/>
          </a:xfrm>
          <a:prstGeom prst="line">
            <a:avLst/>
          </a:prstGeom>
          <a:noFill/>
          <a:ln w="190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cxnSp>
      <p:pic>
        <p:nvPicPr>
          <p:cNvPr id="3" name="Content Placeholder 2" descr="Checklist RTL">
            <a:extLst>
              <a:ext uri="{FF2B5EF4-FFF2-40B4-BE49-F238E27FC236}">
                <a16:creationId xmlns:a16="http://schemas.microsoft.com/office/drawing/2014/main" id="{11DD7DEE-5616-4DD8-9BE9-EFDC5E7E8B18}"/>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4000" y="2471000"/>
            <a:ext cx="1916002" cy="1916002"/>
          </a:xfrm>
        </p:spPr>
      </p:pic>
    </p:spTree>
    <p:extLst>
      <p:ext uri="{BB962C8B-B14F-4D97-AF65-F5344CB8AC3E}">
        <p14:creationId xmlns:p14="http://schemas.microsoft.com/office/powerpoint/2010/main" val="3773693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142F0AB-D9EE-A42A-6A46-38E941A97DB6}"/>
              </a:ext>
            </a:extLst>
          </p:cNvPr>
          <p:cNvSpPr>
            <a:spLocks noGrp="1"/>
          </p:cNvSpPr>
          <p:nvPr>
            <p:ph sz="half" idx="1"/>
          </p:nvPr>
        </p:nvSpPr>
        <p:spPr>
          <a:xfrm>
            <a:off x="457200" y="1230012"/>
            <a:ext cx="8229600" cy="4916885"/>
          </a:xfrm>
        </p:spPr>
        <p:txBody>
          <a:bodyPr/>
          <a:lstStyle/>
          <a:p>
            <a:pPr marL="457200" indent="-457200" algn="just">
              <a:spcAft>
                <a:spcPts val="0"/>
              </a:spcAft>
              <a:buFont typeface="+mj-lt"/>
              <a:buAutoNum type="arabicPeriod"/>
            </a:pPr>
            <a:r>
              <a:rPr lang="es-MX" sz="2000" b="1" dirty="0"/>
              <a:t>Las negociaciones del Convenio tomaron en consideración:</a:t>
            </a:r>
          </a:p>
          <a:p>
            <a:pPr algn="just">
              <a:spcAft>
                <a:spcPts val="0"/>
              </a:spcAft>
            </a:pPr>
            <a:r>
              <a:rPr lang="es-MX" sz="2000" dirty="0"/>
              <a:t>Modelo US (2006).</a:t>
            </a:r>
          </a:p>
          <a:p>
            <a:pPr algn="just">
              <a:spcAft>
                <a:spcPts val="0"/>
              </a:spcAft>
            </a:pPr>
            <a:r>
              <a:rPr lang="es-MX" sz="2000" dirty="0"/>
              <a:t>Modelo OECD (2008).</a:t>
            </a:r>
          </a:p>
          <a:p>
            <a:pPr algn="just">
              <a:spcAft>
                <a:spcPts val="0"/>
              </a:spcAft>
            </a:pPr>
            <a:r>
              <a:rPr lang="es-MX" sz="2000" dirty="0"/>
              <a:t>Otros Convenios aprobados por las partes contratantes.</a:t>
            </a:r>
          </a:p>
          <a:p>
            <a:pPr marL="457200" indent="-457200" algn="just">
              <a:spcAft>
                <a:spcPts val="0"/>
              </a:spcAft>
              <a:buFont typeface="+mj-lt"/>
              <a:buAutoNum type="arabicPeriod" startAt="2"/>
            </a:pPr>
            <a:r>
              <a:rPr lang="es-MX" sz="2000" b="1" dirty="0"/>
              <a:t>Variaciones respecto del Modelo US para reflejar:</a:t>
            </a:r>
          </a:p>
          <a:p>
            <a:pPr algn="just">
              <a:spcAft>
                <a:spcPts val="0"/>
              </a:spcAft>
            </a:pPr>
            <a:r>
              <a:rPr lang="es-MX" sz="2000" dirty="0"/>
              <a:t>Las particularidades del sistema tributario chileno (“Cláusula Chile”). </a:t>
            </a:r>
          </a:p>
          <a:p>
            <a:pPr algn="just">
              <a:spcAft>
                <a:spcPts val="0"/>
              </a:spcAft>
            </a:pPr>
            <a:r>
              <a:rPr lang="es-MX" sz="2000" dirty="0"/>
              <a:t>La interacción entre las legislaciones de ambos países.</a:t>
            </a:r>
          </a:p>
          <a:p>
            <a:pPr algn="just">
              <a:spcAft>
                <a:spcPts val="0"/>
              </a:spcAft>
            </a:pPr>
            <a:r>
              <a:rPr lang="es-MX" sz="2000" dirty="0"/>
              <a:t>Las relaciones económicas existentes e impactos en relaciones internacionales.</a:t>
            </a:r>
          </a:p>
          <a:p>
            <a:pPr marL="457200" indent="-457200" algn="just">
              <a:spcAft>
                <a:spcPts val="0"/>
              </a:spcAft>
              <a:buFont typeface="+mj-lt"/>
              <a:buAutoNum type="arabicPeriod" startAt="3"/>
            </a:pPr>
            <a:r>
              <a:rPr lang="es-MX" sz="2000" b="1" dirty="0"/>
              <a:t>MLI (Convención multilateral para aplicar medidas BEPS)</a:t>
            </a:r>
          </a:p>
          <a:p>
            <a:pPr algn="just">
              <a:spcAft>
                <a:spcPts val="0"/>
              </a:spcAft>
            </a:pPr>
            <a:r>
              <a:rPr lang="es-MX" sz="2000" dirty="0"/>
              <a:t>Suscrito por Chile el año 2017 y entró en vigor el 1 de marzo de 2021, pero no ha sido suscrito por EE.UU.</a:t>
            </a:r>
          </a:p>
        </p:txBody>
      </p:sp>
      <p:sp>
        <p:nvSpPr>
          <p:cNvPr id="12" name="Slide Number Placeholder 4">
            <a:extLst>
              <a:ext uri="{FF2B5EF4-FFF2-40B4-BE49-F238E27FC236}">
                <a16:creationId xmlns:a16="http://schemas.microsoft.com/office/drawing/2014/main" id="{D02749EC-E705-5388-2F3D-F1B5091E86F8}"/>
              </a:ext>
            </a:extLst>
          </p:cNvPr>
          <p:cNvSpPr>
            <a:spLocks noGrp="1"/>
          </p:cNvSpPr>
          <p:nvPr>
            <p:ph type="sldNum" sz="quarter" idx="12"/>
          </p:nvPr>
        </p:nvSpPr>
        <p:spPr>
          <a:xfrm>
            <a:off x="6553200" y="6356350"/>
            <a:ext cx="2133600" cy="365125"/>
          </a:xfrm>
        </p:spPr>
        <p:txBody>
          <a:bodyPr/>
          <a:lstStyle/>
          <a:p>
            <a:pPr>
              <a:spcAft>
                <a:spcPts val="600"/>
              </a:spcAft>
            </a:pPr>
            <a:fld id="{07B9896D-0F24-44E7-A8F0-FFC3A1AD33EC}" type="slidenum">
              <a:rPr lang="es-ES" altLang="es-CL"/>
              <a:pPr>
                <a:spcAft>
                  <a:spcPts val="600"/>
                </a:spcAft>
              </a:pPr>
              <a:t>9</a:t>
            </a:fld>
            <a:endParaRPr lang="es-ES" altLang="es-CL"/>
          </a:p>
        </p:txBody>
      </p:sp>
      <p:sp>
        <p:nvSpPr>
          <p:cNvPr id="3" name="Marcador de número de diapositiva 2" hidden="1"/>
          <p:cNvSpPr>
            <a:spLocks noGrp="1"/>
          </p:cNvSpPr>
          <p:nvPr>
            <p:ph type="sldNum" sz="quarter" idx="4294967295"/>
          </p:nvPr>
        </p:nvSpPr>
        <p:spPr>
          <a:xfrm>
            <a:off x="6553200" y="6356350"/>
            <a:ext cx="2133600" cy="365125"/>
          </a:xfrm>
          <a:prstGeom prst="rect">
            <a:avLst/>
          </a:prstGeom>
        </p:spPr>
        <p:txBody>
          <a:bodyPr wrap="square" anchor="t">
            <a:normAutofit/>
          </a:bodyPr>
          <a:lstStyle/>
          <a:p>
            <a:pPr>
              <a:lnSpc>
                <a:spcPct val="90000"/>
              </a:lnSpc>
              <a:spcAft>
                <a:spcPts val="600"/>
              </a:spcAft>
            </a:pPr>
            <a:fld id="{843B9C29-BB2F-4802-9D3E-7D4C9C53DF56}" type="slidenum">
              <a:rPr lang="es-ES" altLang="es-CL" smtClean="0"/>
              <a:pPr>
                <a:lnSpc>
                  <a:spcPct val="90000"/>
                </a:lnSpc>
                <a:spcAft>
                  <a:spcPts val="600"/>
                </a:spcAft>
              </a:pPr>
              <a:t>9</a:t>
            </a:fld>
            <a:endParaRPr lang="es-ES" altLang="es-CL"/>
          </a:p>
        </p:txBody>
      </p:sp>
      <p:sp>
        <p:nvSpPr>
          <p:cNvPr id="7" name="Título 1">
            <a:extLst>
              <a:ext uri="{FF2B5EF4-FFF2-40B4-BE49-F238E27FC236}">
                <a16:creationId xmlns:a16="http://schemas.microsoft.com/office/drawing/2014/main" id="{18C0FF87-FC43-EFDA-6E9E-23A22567691C}"/>
              </a:ext>
            </a:extLst>
          </p:cNvPr>
          <p:cNvSpPr>
            <a:spLocks noGrp="1"/>
          </p:cNvSpPr>
          <p:nvPr>
            <p:ph type="title"/>
          </p:nvPr>
        </p:nvSpPr>
        <p:spPr>
          <a:xfrm>
            <a:off x="845136" y="274638"/>
            <a:ext cx="8229600" cy="955374"/>
          </a:xfrm>
        </p:spPr>
        <p:txBody>
          <a:bodyPr>
            <a:noAutofit/>
          </a:bodyPr>
          <a:lstStyle/>
          <a:p>
            <a:r>
              <a:rPr lang="es-ES" sz="3200" b="1" dirty="0"/>
              <a:t>CONSIDERACIONES PRÁCTICAS EN LA APLICACIÓN DEL CONVENIO</a:t>
            </a:r>
          </a:p>
        </p:txBody>
      </p:sp>
    </p:spTree>
    <p:extLst>
      <p:ext uri="{BB962C8B-B14F-4D97-AF65-F5344CB8AC3E}">
        <p14:creationId xmlns:p14="http://schemas.microsoft.com/office/powerpoint/2010/main" val="1113728059"/>
      </p:ext>
    </p:extLst>
  </p:cSld>
  <p:clrMapOvr>
    <a:masterClrMapping/>
  </p:clrMapOvr>
  <p:transition spd="slow">
    <p:cover/>
  </p:transition>
</p:sld>
</file>

<file path=ppt/theme/theme1.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44196</TotalTime>
  <Words>8149</Words>
  <Application>Microsoft Office PowerPoint</Application>
  <PresentationFormat>Presentación en pantalla (4:3)</PresentationFormat>
  <Paragraphs>745</Paragraphs>
  <Slides>70</Slides>
  <Notes>1</Notes>
  <HiddenSlides>0</HiddenSlides>
  <MMClips>0</MMClips>
  <ScaleCrop>false</ScaleCrop>
  <HeadingPairs>
    <vt:vector size="6" baseType="variant">
      <vt:variant>
        <vt:lpstr>Fuentes usadas</vt:lpstr>
      </vt:variant>
      <vt:variant>
        <vt:i4>5</vt:i4>
      </vt:variant>
      <vt:variant>
        <vt:lpstr>Tema</vt:lpstr>
      </vt:variant>
      <vt:variant>
        <vt:i4>3</vt:i4>
      </vt:variant>
      <vt:variant>
        <vt:lpstr>Títulos de diapositiva</vt:lpstr>
      </vt:variant>
      <vt:variant>
        <vt:i4>70</vt:i4>
      </vt:variant>
    </vt:vector>
  </HeadingPairs>
  <TitlesOfParts>
    <vt:vector size="78" baseType="lpstr">
      <vt:lpstr>Arial</vt:lpstr>
      <vt:lpstr>Calibri</vt:lpstr>
      <vt:lpstr>EYInterstate</vt:lpstr>
      <vt:lpstr>EYInterstate Light</vt:lpstr>
      <vt:lpstr>Wingdings</vt:lpstr>
      <vt:lpstr>Diseño personalizado</vt:lpstr>
      <vt:lpstr>1_Diseño personalizado</vt:lpstr>
      <vt:lpstr>2_Diseño personalizado</vt:lpstr>
      <vt:lpstr>Presentación de PowerPoint</vt:lpstr>
      <vt:lpstr>MÓDULO I: INTRODUCCIÓN AL CONVENIO Y PARTE GENERAL</vt:lpstr>
      <vt:lpstr>INTRODUCCIÓN</vt:lpstr>
      <vt:lpstr>INTRODUCCIÓN</vt:lpstr>
      <vt:lpstr>INTRODUCCIÓN</vt:lpstr>
      <vt:lpstr>OBJETIVOS BUSCADOS POR LOS CONVENIOS</vt:lpstr>
      <vt:lpstr>OBJETIVOS NO BUSCADOS POR LOS CONVENIOS</vt:lpstr>
      <vt:lpstr>Estructura de un CDTI típico</vt:lpstr>
      <vt:lpstr>CONSIDERACIONES PRÁCTICAS EN LA APLICACIÓN DEL CONVENIO</vt:lpstr>
      <vt:lpstr>CONSIDERACIONES PRÁCTICAS EN LA APLICACIÓN DEL CONVENIO</vt:lpstr>
      <vt:lpstr>CONSIDERACIONES PRÁCTICAS EN LA APLICACIÓN DEL CONVENIO</vt:lpstr>
      <vt:lpstr>SISTEMA TRIBUTARIO DE ESTADOS UNIDOS DESINTEGRADO </vt:lpstr>
      <vt:lpstr>SISTEMA TRIBUTARIO DE ESTADOS UNIDOS DESINTEGRADO</vt:lpstr>
      <vt:lpstr>SISTEMA TRIBUTARIO DE ESTADOS UNIDOS DESINTEGRADO</vt:lpstr>
      <vt:lpstr>SISTEMA TRIBUTARIO DE ESTADOS UNIDOS DESINTEGRADO</vt:lpstr>
      <vt:lpstr>DIFERENCIAS CON OTROS CONVENIOS</vt:lpstr>
      <vt:lpstr>DIFERENCIAS CON OTROS CONVENIOS</vt:lpstr>
      <vt:lpstr>ENTIDADES TRANSPARENTES</vt:lpstr>
      <vt:lpstr>CALIFICACIÓN DE ENTIDADES  TRANSPARENTES EN EE.UU.</vt:lpstr>
      <vt:lpstr>BUSINESS ENTITIES - ENTITY CLASSIFICATION (CLASIFICACIÓN DE ENTIDADES DE NEGOCIOS)  CFR § 301.7701-3 &amp; CFR § 301.7701-2   </vt:lpstr>
      <vt:lpstr>BUSINESS ENTITIES - ENTITY CLASSIFICATION (CLASIFICACIÓN DE ENTIDADES DE NEGOCIOS)  CFR § 301.7701-3 &amp; CFR § 301.7701-2 </vt:lpstr>
      <vt:lpstr>BUSINESS ENTITIES - ENTITY CLASSIFICATION (CLASIFICACIÓN DE ENTIDADES DE NEGOCIOS)  CFR § 301.7701-3 &amp; CFR § 301.7701-2 </vt:lpstr>
      <vt:lpstr> IRC § 894 - INCOME AFFECTED BY TREATY -CFR § 1.894-1 (INGRESOS y CONVENIOS)</vt:lpstr>
      <vt:lpstr> IRC § 894 - INCOME AFFECTED BY TREATY -CFR § 1.894-1 (INGRESOS y CONVENIOS)</vt:lpstr>
      <vt:lpstr>IRC § 894 - INCOME AFFECTED BY TREATY -CFR § 1.894-1 (INGRESOS y CONVENIOS)</vt:lpstr>
      <vt:lpstr> IRC § 894 - INCOME AFFECTED BY TREATY -CFR § 1.894-1 (INGRESOS y CONVENIOS)</vt:lpstr>
      <vt:lpstr>IRC § 894 - INCOME AFFECTED BY TREATY -CFR § 1.894-1 (INGRESOS y CONVENIOS)</vt:lpstr>
      <vt:lpstr>IRC § 894 - INCOME AFFECTED BY TREATY -CFR § 1.894-1 (INGRESOS y CONVENIOS)</vt:lpstr>
      <vt:lpstr> IRC § 894 - INCOME AFFECTED BY TREATY -CFR § 1.894-1(d) </vt:lpstr>
      <vt:lpstr>PROTOCOLO DEL CONVENIO EE.UU. – CHILE ENTIDADES TRANSPARENTES </vt:lpstr>
      <vt:lpstr>PROTOCOLO DEL CONVENIO EE.UU. – CHILE ENTIDADES TRANSPARENTES </vt:lpstr>
      <vt:lpstr>TECHNICAL EXPLANATIONS  ENTIDADES TRANSPARENTES </vt:lpstr>
      <vt:lpstr>CALIFICACIÓN DE ENTIDADES  TRANSPARENTES EN CHILE</vt:lpstr>
      <vt:lpstr>CALIFICACIÓN DE ENTIDADES  TRANSPARENTES EN CHILE</vt:lpstr>
      <vt:lpstr>CALIFICACIÓN DE ENTIDADES  TRANSPARENTES EN CHILE</vt:lpstr>
      <vt:lpstr>RESIDENTES TRIBUTARIOS EE.UU. (“US PERSON”)§IRC 7701(a)(30)</vt:lpstr>
      <vt:lpstr>“RESIDENT ALIEN”    §IRC 7701(b)</vt:lpstr>
      <vt:lpstr>RESIDENTE TRIBUTARIO EN EE.UU., PARA EFECTOS DE CONVENIO </vt:lpstr>
      <vt:lpstr>RESIDENTE TRIBUTARIO EN EE.UU. PARA EFECTOS DE CONVENIO </vt:lpstr>
      <vt:lpstr>RESIDENTE TRIBUTARIO EN EE.UU. PARA EFECTOS DE CONVENIO </vt:lpstr>
      <vt:lpstr>RESIDENTE TRIBUTARIO EN EE.UU.  PARA EFECTOS DE CONVENIO </vt:lpstr>
      <vt:lpstr>RESIDENTES TRIBUTARIOS CHILE</vt:lpstr>
      <vt:lpstr>RESIDENTES TRIBUTARIOS CHILE</vt:lpstr>
      <vt:lpstr>NORMA DE ENTRADA EN VIGENCIA DEL CONVENIO</vt:lpstr>
      <vt:lpstr>RESERVAS APROBADAS POR EL CONGRESO DE EE.UU.</vt:lpstr>
      <vt:lpstr>RESERVAS APROBADAS POR EL CONGRESO DE EE.UU.</vt:lpstr>
      <vt:lpstr>MÓDULO II: ÁMBITO DE APLICACIÓN DEL CONVENIO</vt:lpstr>
      <vt:lpstr>ÁMBITO DE APLICACIÓN DEL CONVENIO</vt:lpstr>
      <vt:lpstr>ART. 1: ÁMBITO GENERAL DE APLICACIÓN</vt:lpstr>
      <vt:lpstr>ART. 1: ÁMBITO GENERAL DE APLICACIÓN</vt:lpstr>
      <vt:lpstr>IMPACTOS EN LA TRIBUTACIÓN DE CIUDADANOS: SAVING CLAUSE</vt:lpstr>
      <vt:lpstr>IRC § 877 - EXPATRIATION TO AVOID TAX - LONG-TERM RESIDENT - IRC § 877(e)(2) </vt:lpstr>
      <vt:lpstr>IRC § 877 - EXPATRIATION TO AVOID TAX - LONG-TERM RESIDENT - IRC § 877(E)(2) </vt:lpstr>
      <vt:lpstr>SAVING CLAUSE - DISTINCIÓN ENTRE CIUDADANOS Y RESIDENTE PERMANENTES</vt:lpstr>
      <vt:lpstr>SAVING CLAUSE - DISTINCIÓN ENTRE CIUDADANOS Y RESIDENTE PERMANENTES</vt:lpstr>
      <vt:lpstr>SAVING CLAUSE DISTINCIÓN ENTRE CIUDADANOS Y RESIDENTE PERMANENTES</vt:lpstr>
      <vt:lpstr>SAVING CLAUSE DISTINCIÓN ENTRE CIUDADANOS Y RESIDENTE PERMANENTES</vt:lpstr>
      <vt:lpstr>IMPACTOS EN LA TRIBUTACIÓN DE CIUDADANOS: SAVING CLAUSE</vt:lpstr>
      <vt:lpstr>ÁMBITO DE APLICACIÓN SUBJETIVO </vt:lpstr>
      <vt:lpstr>ÁMBITO DE APLICACIÓN SUBJETIVO ART. 4: CONCEPTO DE RESIDENTE </vt:lpstr>
      <vt:lpstr>ÁMBITO DE APLICACIÓN SUBJETIVO ART. 4: CONCEPTO DE RESIDENTE  </vt:lpstr>
      <vt:lpstr>PRONUNCIAMIENTOS SII RELEVANTES  </vt:lpstr>
      <vt:lpstr>PRONUNCIAMIENTOS SII RELEVANTES  </vt:lpstr>
      <vt:lpstr>PRONUNCIAMIENTOS SII RELEVANTES  </vt:lpstr>
      <vt:lpstr>CONFLICTOS DE DOBLE RESIDENCIA  </vt:lpstr>
      <vt:lpstr>CONFLICTOS DE DOBLE RESIDENCIA  </vt:lpstr>
      <vt:lpstr>ÁMBITO DE APLICACIÓN OBJETIVO ART. 2: IMPUESTOS COMPRENDIDOS</vt:lpstr>
      <vt:lpstr>ÁMBITO DE APLICACIÓN OBJETIVO ART. 2: IMPUESTOS COMPRENDIDOS</vt:lpstr>
      <vt:lpstr>ÁMBITO DE APLICACIÓN OBJETIVO ART. 2: IMPUESTOS COMPRENDIDOS</vt:lpstr>
      <vt:lpstr>REGLA GENERAL DE INTERPRETACIÓN ART. 3: DEFINICIONES GENERALES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ti ccl</dc:creator>
  <cp:lastModifiedBy>Javiera Campos</cp:lastModifiedBy>
  <cp:revision>1838</cp:revision>
  <dcterms:created xsi:type="dcterms:W3CDTF">2017-02-07T14:50:22Z</dcterms:created>
  <dcterms:modified xsi:type="dcterms:W3CDTF">2025-03-17T16:08:28Z</dcterms:modified>
</cp:coreProperties>
</file>