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706" r:id="rId2"/>
  </p:sldMasterIdLst>
  <p:notesMasterIdLst>
    <p:notesMasterId r:id="rId14"/>
  </p:notesMasterIdLst>
  <p:handoutMasterIdLst>
    <p:handoutMasterId r:id="rId15"/>
  </p:handoutMasterIdLst>
  <p:sldIdLst>
    <p:sldId id="263" r:id="rId3"/>
    <p:sldId id="472" r:id="rId4"/>
    <p:sldId id="474" r:id="rId5"/>
    <p:sldId id="475" r:id="rId6"/>
    <p:sldId id="476" r:id="rId7"/>
    <p:sldId id="477" r:id="rId8"/>
    <p:sldId id="478" r:id="rId9"/>
    <p:sldId id="479" r:id="rId10"/>
    <p:sldId id="480" r:id="rId11"/>
    <p:sldId id="481" r:id="rId12"/>
    <p:sldId id="488" r:id="rId13"/>
  </p:sldIdLst>
  <p:sldSz cx="9144000" cy="6858000" type="screen4x3"/>
  <p:notesSz cx="6858000" cy="91440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45" autoAdjust="0"/>
  </p:normalViewPr>
  <p:slideViewPr>
    <p:cSldViewPr snapToGrid="0" snapToObjects="1">
      <p:cViewPr varScale="1">
        <p:scale>
          <a:sx n="70" d="100"/>
          <a:sy n="70" d="100"/>
        </p:scale>
        <p:origin x="173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E7DDD4-CEEE-4B5B-8DCD-6473F4D60AEE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9768B75-BE43-4114-9B46-82E8E4E9E189}" type="slidenum">
              <a:rPr lang="es-ES" altLang="es-CL"/>
              <a:pPr/>
              <a:t>‹#›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307220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80E6D2-4886-404E-A5F2-443AD15061C7}" type="datetimeFigureOut">
              <a:rPr lang="es-CL"/>
              <a:pPr>
                <a:defRPr/>
              </a:pPr>
              <a:t>01-04-2025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L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3B97733-C85B-45F3-808D-4898174783E0}" type="slidenum">
              <a:rPr lang="es-CL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8358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589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147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8D204E0-365B-4958-AC1B-B60514780F1E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79EA7E4-2145-47E4-A13A-5802165286ED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7AF589-F20B-445D-A3FD-E2DBE8974850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C909C01-E338-4F7E-A84D-8523A93462E0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5E0FF44-715E-4094-9FAA-561859AC6107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E8A39D3-A5E5-42C7-96B2-2165D962A5BF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5E7789D-6138-4A17-B1CA-EEE6CE2DCE77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C792180-C7DE-4E6D-847C-968C1E80462B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26E5AF8-F4E4-460C-915D-53B053386F02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E50863C-935A-4BA3-A54C-6F3B88C71646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3565B43-5B7F-4B00-9739-BC63A9B6A4B9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384CEB4-FA32-40DE-82B0-1109B1E46638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A016E6-F0F6-4DD4-8513-0085E89473E2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FA8ED3A-04B0-4527-8BA6-B4CEF99E4320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1C6C210-54FE-4DBC-8D6A-C84C8BE822A5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56949D7-71FE-457F-9441-EE390E096C33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46D96AF-1C4F-41C8-96FC-4F58A022158C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43B9C29-BB2F-4802-9D3E-7D4C9C53DF56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D2A72F4-0498-4F49-8D29-58D7CED8D9EE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3836069-10F4-431F-B677-5F932DEFE562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FBA14D0-3E5F-4A41-B404-F3299430802A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F9CF121-4DD7-4FFE-85F5-F5C09B8205C6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29ECD2E-08F7-4168-904A-505D11F4AB5F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9C2A1FD-2D5F-42A2-B75B-47F61D2DF14F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535CF1B-C75A-4336-B3B4-D709228A1D3A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E5CA0DC-894A-4EA0-9DD5-E395B35A7108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588E8B-0D97-49D3-AA28-316113BCBD02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B18E9C7-B983-400E-AEE8-9B345912F394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9D44DD8-9CA2-4D57-B3CF-7D66F8224882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D443BF4-E435-487E-96C3-F761AAC65F9C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99ED8AC-E051-47AA-98E3-D44587B8C019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7B9896D-0F24-44E7-A8F0-FFC3A1AD33EC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9CC0E1F-DA4E-4766-9AA5-1C03C80B52D8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187963F-F2E3-4AF8-AA81-3E7DD5564DC2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14A2B13-B134-4704-A5C8-2148E0E393FD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801DF13-3273-42AF-AD64-EB4D472470C5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850294-78F9-4CE6-82C0-1D8A0392DBF9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D05A5CB-9D03-4CFF-A3C1-F4B33BC6D59D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0D489F4-A240-45C8-8764-65458503DF04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515FAEE-6A1E-4B30-9A15-D373EC1FEDC8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A5E7203-25D7-4E12-90A7-3E3EC48A683B}" type="datetimeFigureOut">
              <a:rPr lang="es-ES" altLang="es-CL"/>
              <a:pPr>
                <a:defRPr/>
              </a:pPr>
              <a:t>01/04/2025</a:t>
            </a:fld>
            <a:endParaRPr lang="es-ES" alt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4DA8B7F-8AD8-430E-9760-3737D5E9B933}" type="slidenum">
              <a:rPr lang="es-ES" altLang="es-CL"/>
              <a:pPr/>
              <a:t>‹#›</a:t>
            </a:fld>
            <a:endParaRPr lang="es-ES" alt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6" descr="Presentación-ITF-PPT-02.jp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98" r:id="rId1"/>
    <p:sldLayoutId id="2147484705" r:id="rId2"/>
    <p:sldLayoutId id="2147484706" r:id="rId3"/>
    <p:sldLayoutId id="2147484707" r:id="rId4"/>
    <p:sldLayoutId id="2147484708" r:id="rId5"/>
    <p:sldLayoutId id="2147484709" r:id="rId6"/>
    <p:sldLayoutId id="2147484710" r:id="rId7"/>
    <p:sldLayoutId id="2147484711" r:id="rId8"/>
    <p:sldLayoutId id="2147484712" r:id="rId9"/>
    <p:sldLayoutId id="2147484713" r:id="rId10"/>
    <p:sldLayoutId id="2147484714" r:id="rId11"/>
    <p:sldLayoutId id="2147484700" r:id="rId12"/>
    <p:sldLayoutId id="2147484701" r:id="rId1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6" descr="Presentación-ITF-PPT-01.jp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34" r:id="rId1"/>
    <p:sldLayoutId id="2147484735" r:id="rId2"/>
    <p:sldLayoutId id="2147484736" r:id="rId3"/>
    <p:sldLayoutId id="2147484737" r:id="rId4"/>
    <p:sldLayoutId id="2147484738" r:id="rId5"/>
    <p:sldLayoutId id="2147484739" r:id="rId6"/>
    <p:sldLayoutId id="2147484740" r:id="rId7"/>
    <p:sldLayoutId id="2147484741" r:id="rId8"/>
    <p:sldLayoutId id="2147484742" r:id="rId9"/>
    <p:sldLayoutId id="2147484743" r:id="rId10"/>
    <p:sldLayoutId id="2147484744" r:id="rId11"/>
    <p:sldLayoutId id="2147484703" r:id="rId12"/>
    <p:sldLayoutId id="2147484704" r:id="rId1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ctrTitle"/>
          </p:nvPr>
        </p:nvSpPr>
        <p:spPr>
          <a:xfrm>
            <a:off x="750888" y="2924175"/>
            <a:ext cx="7643812" cy="1931988"/>
          </a:xfrm>
        </p:spPr>
        <p:txBody>
          <a:bodyPr/>
          <a:lstStyle/>
          <a:p>
            <a:r>
              <a:rPr lang="es-ES" altLang="es-CL"/>
              <a:t>SISTEMA DE CRÉDITOS, L.I.R.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1196975"/>
            <a:ext cx="864393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s-ES_tradnl" sz="3600" u="none" kern="0" dirty="0">
                <a:solidFill>
                  <a:srgbClr val="094E75"/>
                </a:solidFill>
                <a:latin typeface="+mj-lt"/>
                <a:ea typeface="+mj-ea"/>
                <a:cs typeface="+mj-cs"/>
              </a:rPr>
              <a:t>DE LAS NORMAS RELATIVAS A LA TRIBUTACIÓN INTERNACIONAL</a:t>
            </a:r>
            <a:endParaRPr lang="es-ES" sz="2800" u="none" kern="0" dirty="0">
              <a:solidFill>
                <a:srgbClr val="094E7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C50097-0D19-4588-B0B1-26862EDCF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119" y="3660775"/>
            <a:ext cx="2796581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>
              <a:defRPr/>
            </a:pPr>
            <a:r>
              <a:rPr lang="es-ES_tradnl" sz="1600" kern="0" dirty="0">
                <a:solidFill>
                  <a:srgbClr val="094E7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Javier Jaque López</a:t>
            </a:r>
          </a:p>
          <a:p>
            <a:pPr algn="just" eaLnBrk="1" hangingPunct="1">
              <a:defRPr/>
            </a:pPr>
            <a:endParaRPr lang="es-ES" sz="1600" u="none" kern="0" dirty="0">
              <a:solidFill>
                <a:srgbClr val="094E7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16423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C8BF139-BD86-4DA2-9FAA-F04555E2C9FB}"/>
              </a:ext>
            </a:extLst>
          </p:cNvPr>
          <p:cNvSpPr txBox="1">
            <a:spLocks/>
          </p:cNvSpPr>
          <p:nvPr/>
        </p:nvSpPr>
        <p:spPr bwMode="auto">
          <a:xfrm>
            <a:off x="2434442" y="115888"/>
            <a:ext cx="653017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 algn="r">
              <a:defRPr/>
            </a:pPr>
            <a:r>
              <a:rPr lang="es-CL" sz="1600" b="1" kern="0" dirty="0">
                <a:solidFill>
                  <a:srgbClr val="FFC000"/>
                </a:solidFill>
                <a:latin typeface="Arial Narrow" pitchFamily="34" charset="0"/>
              </a:rPr>
              <a:t>NUEVO ARTÍCULO 41 A. VIG. 01.01.2020, LEY 21.210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0E38B889-4332-4E8F-A6D0-3360996F3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23" y="854685"/>
            <a:ext cx="82236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s-CL" altLang="es-C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y 7, REGISTRO, INFORMACIÓN y NORMAS COMUNES:</a:t>
            </a:r>
            <a:endParaRPr lang="es-ES" altLang="es-CL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A7D5567-197B-4E50-B8B2-FC9ACEB8358F}"/>
              </a:ext>
            </a:extLst>
          </p:cNvPr>
          <p:cNvSpPr/>
          <p:nvPr/>
        </p:nvSpPr>
        <p:spPr>
          <a:xfrm>
            <a:off x="1451175" y="1331242"/>
            <a:ext cx="1337913" cy="4716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RIE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7048922A-A7BD-4732-94AA-316BFD6BA8D7}"/>
              </a:ext>
            </a:extLst>
          </p:cNvPr>
          <p:cNvSpPr/>
          <p:nvPr/>
        </p:nvSpPr>
        <p:spPr>
          <a:xfrm>
            <a:off x="643049" y="3285162"/>
            <a:ext cx="1337913" cy="6063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Obligatorio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A95D974B-0337-4D01-9709-F4FEB644E80D}"/>
              </a:ext>
            </a:extLst>
          </p:cNvPr>
          <p:cNvCxnSpPr>
            <a:cxnSpLocks/>
            <a:stCxn id="26" idx="2"/>
            <a:endCxn id="34" idx="0"/>
          </p:cNvCxnSpPr>
          <p:nvPr/>
        </p:nvCxnSpPr>
        <p:spPr>
          <a:xfrm>
            <a:off x="2120132" y="1802869"/>
            <a:ext cx="1209" cy="404263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D277F833-2754-4348-BE70-3E1AFEB4244D}"/>
              </a:ext>
            </a:extLst>
          </p:cNvPr>
          <p:cNvSpPr/>
          <p:nvPr/>
        </p:nvSpPr>
        <p:spPr>
          <a:xfrm>
            <a:off x="946444" y="2207132"/>
            <a:ext cx="2349793" cy="6063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Inscripción o DDJJ (1929) 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70A35F72-CC8B-45C8-B834-D1F3CA9784A0}"/>
              </a:ext>
            </a:extLst>
          </p:cNvPr>
          <p:cNvSpPr/>
          <p:nvPr/>
        </p:nvSpPr>
        <p:spPr>
          <a:xfrm>
            <a:off x="293905" y="4345501"/>
            <a:ext cx="3652454" cy="1068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1600" dirty="0"/>
              <a:t>Sanción su atraso, incompleta o errónea: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10 UTM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+ 1 UTM por mes de atraso con tope de 100 UTM</a:t>
            </a:r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C0FCF433-07A6-4BF9-A6A3-8A2E6E1B94FB}"/>
              </a:ext>
            </a:extLst>
          </p:cNvPr>
          <p:cNvCxnSpPr>
            <a:cxnSpLocks/>
            <a:stCxn id="34" idx="2"/>
            <a:endCxn id="30" idx="0"/>
          </p:cNvCxnSpPr>
          <p:nvPr/>
        </p:nvCxnSpPr>
        <p:spPr>
          <a:xfrm flipH="1">
            <a:off x="1312006" y="2813523"/>
            <a:ext cx="809335" cy="471639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971F5A7C-AEF1-440A-8693-89DE3B74B394}"/>
              </a:ext>
            </a:extLst>
          </p:cNvPr>
          <p:cNvCxnSpPr>
            <a:cxnSpLocks/>
            <a:stCxn id="30" idx="2"/>
          </p:cNvCxnSpPr>
          <p:nvPr/>
        </p:nvCxnSpPr>
        <p:spPr>
          <a:xfrm flipH="1">
            <a:off x="1312005" y="3891553"/>
            <a:ext cx="1" cy="453948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FB6005E-0ECA-4ABB-8A8F-41530F4588AD}"/>
              </a:ext>
            </a:extLst>
          </p:cNvPr>
          <p:cNvSpPr/>
          <p:nvPr/>
        </p:nvSpPr>
        <p:spPr>
          <a:xfrm>
            <a:off x="111627" y="3115029"/>
            <a:ext cx="4012531" cy="246094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0D86DF31-2631-4EF1-B777-CD7408768B2A}"/>
              </a:ext>
            </a:extLst>
          </p:cNvPr>
          <p:cNvSpPr/>
          <p:nvPr/>
        </p:nvSpPr>
        <p:spPr>
          <a:xfrm>
            <a:off x="6024727" y="1331243"/>
            <a:ext cx="1867989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Normas Comunes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45AD617-D313-4BCC-8C73-EDF0494F2258}"/>
              </a:ext>
            </a:extLst>
          </p:cNvPr>
          <p:cNvSpPr/>
          <p:nvPr/>
        </p:nvSpPr>
        <p:spPr>
          <a:xfrm>
            <a:off x="5158126" y="2814274"/>
            <a:ext cx="3613987" cy="9460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1600" b="1" dirty="0"/>
              <a:t>No Obligados a CCMM:</a:t>
            </a:r>
          </a:p>
          <a:p>
            <a:r>
              <a:rPr lang="es-CL" sz="1600" dirty="0"/>
              <a:t>Antes: TC percepción + Var. IPC a Dic.</a:t>
            </a:r>
          </a:p>
          <a:p>
            <a:r>
              <a:rPr lang="es-CL" sz="1600" dirty="0"/>
              <a:t>Ahora: TC al término del ejercicio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DA2CEDB1-10CD-43F4-B555-57CE8B2CFDC3}"/>
              </a:ext>
            </a:extLst>
          </p:cNvPr>
          <p:cNvSpPr/>
          <p:nvPr/>
        </p:nvSpPr>
        <p:spPr>
          <a:xfrm>
            <a:off x="6024727" y="2058992"/>
            <a:ext cx="1867989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Cambios</a:t>
            </a: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C36BF2A0-E915-42C6-9947-9467C830213A}"/>
              </a:ext>
            </a:extLst>
          </p:cNvPr>
          <p:cNvCxnSpPr>
            <a:cxnSpLocks/>
            <a:stCxn id="56" idx="2"/>
            <a:endCxn id="58" idx="0"/>
          </p:cNvCxnSpPr>
          <p:nvPr/>
        </p:nvCxnSpPr>
        <p:spPr>
          <a:xfrm>
            <a:off x="6958722" y="1731353"/>
            <a:ext cx="0" cy="327639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ángulo 67">
            <a:extLst>
              <a:ext uri="{FF2B5EF4-FFF2-40B4-BE49-F238E27FC236}">
                <a16:creationId xmlns:a16="http://schemas.microsoft.com/office/drawing/2014/main" id="{7A9A0FD5-BE51-4A2F-AF3C-513B7EDAEA89}"/>
              </a:ext>
            </a:extLst>
          </p:cNvPr>
          <p:cNvSpPr/>
          <p:nvPr/>
        </p:nvSpPr>
        <p:spPr>
          <a:xfrm>
            <a:off x="5167753" y="4194748"/>
            <a:ext cx="3613986" cy="13766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1600" b="1" dirty="0"/>
              <a:t>Acreditación de Impuestos pagados: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“Cualquier medio de prueba legal”.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SII </a:t>
            </a:r>
            <a:r>
              <a:rPr lang="es-CL" sz="1600" b="1" dirty="0"/>
              <a:t>debe</a:t>
            </a:r>
            <a:r>
              <a:rPr lang="es-CL" sz="1600" dirty="0"/>
              <a:t> agotar medios para validar antecedentes aportados, incluyendo los </a:t>
            </a:r>
            <a:r>
              <a:rPr lang="es-CL" sz="1600" b="1" dirty="0"/>
              <a:t>intercambios de Información.</a:t>
            </a:r>
          </a:p>
        </p:txBody>
      </p: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AC8AD437-F0AF-4BF0-9F99-E32F9D87760B}"/>
              </a:ext>
            </a:extLst>
          </p:cNvPr>
          <p:cNvCxnSpPr>
            <a:cxnSpLocks/>
            <a:stCxn id="58" idx="2"/>
            <a:endCxn id="57" idx="0"/>
          </p:cNvCxnSpPr>
          <p:nvPr/>
        </p:nvCxnSpPr>
        <p:spPr>
          <a:xfrm>
            <a:off x="6958722" y="2459102"/>
            <a:ext cx="6398" cy="355172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28564A82-01B2-4364-AAEF-11CF6B3E93A7}"/>
              </a:ext>
            </a:extLst>
          </p:cNvPr>
          <p:cNvCxnSpPr>
            <a:cxnSpLocks/>
            <a:stCxn id="57" idx="2"/>
            <a:endCxn id="68" idx="0"/>
          </p:cNvCxnSpPr>
          <p:nvPr/>
        </p:nvCxnSpPr>
        <p:spPr>
          <a:xfrm>
            <a:off x="6965120" y="3760286"/>
            <a:ext cx="9626" cy="434462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ángulo 76">
            <a:extLst>
              <a:ext uri="{FF2B5EF4-FFF2-40B4-BE49-F238E27FC236}">
                <a16:creationId xmlns:a16="http://schemas.microsoft.com/office/drawing/2014/main" id="{946752CE-D548-460B-93E9-5CBA671795FF}"/>
              </a:ext>
            </a:extLst>
          </p:cNvPr>
          <p:cNvSpPr/>
          <p:nvPr/>
        </p:nvSpPr>
        <p:spPr>
          <a:xfrm>
            <a:off x="4958854" y="2649437"/>
            <a:ext cx="4012531" cy="310941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06B20E6C-0FDD-417C-AFDC-28053FDAA9D7}"/>
              </a:ext>
            </a:extLst>
          </p:cNvPr>
          <p:cNvSpPr/>
          <p:nvPr/>
        </p:nvSpPr>
        <p:spPr>
          <a:xfrm>
            <a:off x="2146703" y="3287852"/>
            <a:ext cx="1685546" cy="7561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Omisión ya no generaría pérdida del crédito IPE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A9DD3D0A-6E47-4F27-843B-4A0B93AE6322}"/>
              </a:ext>
            </a:extLst>
          </p:cNvPr>
          <p:cNvCxnSpPr>
            <a:cxnSpLocks/>
            <a:stCxn id="34" idx="2"/>
            <a:endCxn id="27" idx="0"/>
          </p:cNvCxnSpPr>
          <p:nvPr/>
        </p:nvCxnSpPr>
        <p:spPr>
          <a:xfrm>
            <a:off x="2121341" y="2813523"/>
            <a:ext cx="868135" cy="474329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36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 animBg="1"/>
      <p:bldP spid="34" grpId="0" animBg="1"/>
      <p:bldP spid="39" grpId="0" animBg="1"/>
      <p:bldP spid="49" grpId="0" animBg="1"/>
      <p:bldP spid="56" grpId="0" animBg="1"/>
      <p:bldP spid="57" grpId="0" animBg="1"/>
      <p:bldP spid="58" grpId="0" animBg="1"/>
      <p:bldP spid="68" grpId="0" animBg="1"/>
      <p:bldP spid="77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ctrTitle"/>
          </p:nvPr>
        </p:nvSpPr>
        <p:spPr>
          <a:xfrm>
            <a:off x="750888" y="2924175"/>
            <a:ext cx="7643812" cy="1931988"/>
          </a:xfrm>
        </p:spPr>
        <p:txBody>
          <a:bodyPr/>
          <a:lstStyle/>
          <a:p>
            <a:r>
              <a:rPr lang="es-ES" altLang="es-CL"/>
              <a:t>SISTEMA DE CRÉDITOS, L.I.R.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1196975"/>
            <a:ext cx="864393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s-ES_tradnl" sz="3600" u="none" kern="0" dirty="0">
                <a:solidFill>
                  <a:srgbClr val="094E75"/>
                </a:solidFill>
                <a:latin typeface="+mj-lt"/>
                <a:ea typeface="+mj-ea"/>
                <a:cs typeface="+mj-cs"/>
              </a:rPr>
              <a:t>DE LAS NORMAS RELATIVAS A LA TRIBUTACIÓN INTERNACIONAL</a:t>
            </a:r>
            <a:endParaRPr lang="es-ES" sz="2800" u="none" kern="0" dirty="0">
              <a:solidFill>
                <a:srgbClr val="094E7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C50097-0D19-4588-B0B1-26862EDCF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119" y="3660775"/>
            <a:ext cx="2796581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>
              <a:defRPr/>
            </a:pPr>
            <a:r>
              <a:rPr lang="es-ES_tradnl" sz="1600" kern="0" dirty="0">
                <a:solidFill>
                  <a:srgbClr val="094E7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Javier Jaque López</a:t>
            </a:r>
          </a:p>
          <a:p>
            <a:pPr algn="just" eaLnBrk="1" hangingPunct="1">
              <a:defRPr/>
            </a:pPr>
            <a:endParaRPr lang="es-ES" sz="1600" u="none" kern="0" dirty="0">
              <a:solidFill>
                <a:srgbClr val="094E7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565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16823" y="2342380"/>
            <a:ext cx="66635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3200" b="1" dirty="0">
                <a:latin typeface="Arial Narrow" pitchFamily="34" charset="0"/>
              </a:rPr>
              <a:t>Mecanismos de la LIR para evitar la Doble Tributación Internacional</a:t>
            </a:r>
          </a:p>
          <a:p>
            <a:pPr algn="ctr"/>
            <a:r>
              <a:rPr lang="es-CL" sz="3200" b="1" dirty="0">
                <a:latin typeface="Arial Narrow" pitchFamily="34" charset="0"/>
              </a:rPr>
              <a:t>A contar del 01.01.2020</a:t>
            </a:r>
            <a:endParaRPr lang="es-AR" sz="3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3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38916839-66A9-4B83-AC54-ACAB37AD56FC}"/>
              </a:ext>
            </a:extLst>
          </p:cNvPr>
          <p:cNvSpPr txBox="1">
            <a:spLocks/>
          </p:cNvSpPr>
          <p:nvPr/>
        </p:nvSpPr>
        <p:spPr bwMode="auto">
          <a:xfrm>
            <a:off x="2601952" y="86170"/>
            <a:ext cx="654204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 algn="r">
              <a:defRPr/>
            </a:pPr>
            <a:r>
              <a:rPr lang="es-CL" sz="1600" b="1" kern="0" dirty="0">
                <a:solidFill>
                  <a:srgbClr val="FFC000"/>
                </a:solidFill>
                <a:latin typeface="Arial Narrow" pitchFamily="34" charset="0"/>
              </a:rPr>
              <a:t>NUEVO ARTÍCULO 41 A. VIG. 01.01.2020, LEY 21.210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82C740D-F2F9-45A5-8C06-1D5CAD802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35" y="1148517"/>
            <a:ext cx="7900576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s-ES" altLang="es-CL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LEY 21.210:</a:t>
            </a:r>
          </a:p>
          <a:p>
            <a:pPr marL="342900" indent="-342900" algn="just">
              <a:spcBef>
                <a:spcPts val="1200"/>
              </a:spcBef>
            </a:pPr>
            <a:r>
              <a:rPr lang="es-CL" altLang="es-CL" sz="1800" dirty="0">
                <a:latin typeface="Arial" panose="020B0604020202020204" pitchFamily="34" charset="0"/>
                <a:cs typeface="Arial" panose="020B0604020202020204" pitchFamily="34" charset="0"/>
              </a:rPr>
              <a:t>Se suprime el artículo 41 C respecto de rentas provenientes  de  países  con convenios para evitar la doble tributación;</a:t>
            </a:r>
          </a:p>
          <a:p>
            <a:pPr marL="342900" indent="-342900" algn="just">
              <a:spcBef>
                <a:spcPts val="1200"/>
              </a:spcBef>
            </a:pPr>
            <a:r>
              <a:rPr lang="es-CL" altLang="es-CL" sz="1800" dirty="0">
                <a:latin typeface="Arial" panose="020B0604020202020204" pitchFamily="34" charset="0"/>
                <a:cs typeface="Arial" panose="020B0604020202020204" pitchFamily="34" charset="0"/>
              </a:rPr>
              <a:t>Se reemplaza el artículo 41 A consolidando las distintas disposiciones sobre la materia, tanto </a:t>
            </a:r>
            <a:r>
              <a:rPr lang="es-CL" altLang="es-CL" sz="1800" b="1" dirty="0">
                <a:latin typeface="Arial" panose="020B0604020202020204" pitchFamily="34" charset="0"/>
                <a:cs typeface="Arial" panose="020B0604020202020204" pitchFamily="34" charset="0"/>
              </a:rPr>
              <a:t>crédito Unilateral como Bilateral</a:t>
            </a:r>
            <a:r>
              <a:rPr lang="es-CL" altLang="es-CL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918EC0A-4D37-4508-8061-5DDF916C9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35" y="3418163"/>
            <a:ext cx="7900576" cy="179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ts val="1800"/>
              </a:spcBef>
              <a:buNone/>
            </a:pPr>
            <a:r>
              <a:rPr lang="es-CL" altLang="es-CL" sz="1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 SIMPLIFICAR EL MECANISMO DE CRÉDITOS POR IPE</a:t>
            </a:r>
          </a:p>
          <a:p>
            <a:pPr marL="285750" indent="-285750" algn="just">
              <a:lnSpc>
                <a:spcPct val="120000"/>
              </a:lnSpc>
              <a:spcBef>
                <a:spcPts val="1200"/>
              </a:spcBef>
            </a:pPr>
            <a:r>
              <a:rPr lang="es-CL" altLang="es-CL" sz="1800" dirty="0">
                <a:latin typeface="Arial" panose="020B0604020202020204" pitchFamily="34" charset="0"/>
                <a:cs typeface="Arial" panose="020B0604020202020204" pitchFamily="34" charset="0"/>
              </a:rPr>
              <a:t>Un crédito de naturaleza distinta según el tipo de renta;</a:t>
            </a:r>
          </a:p>
          <a:p>
            <a:pPr marL="285750" indent="-285750" algn="just">
              <a:lnSpc>
                <a:spcPct val="120000"/>
              </a:lnSpc>
              <a:spcBef>
                <a:spcPts val="1200"/>
              </a:spcBef>
            </a:pPr>
            <a:r>
              <a:rPr lang="es-CL" altLang="es-CL" sz="1800" dirty="0">
                <a:latin typeface="Arial" panose="020B0604020202020204" pitchFamily="34" charset="0"/>
                <a:cs typeface="Arial" panose="020B0604020202020204" pitchFamily="34" charset="0"/>
              </a:rPr>
              <a:t>Topes diferenciados por tipos de rentas;</a:t>
            </a:r>
          </a:p>
          <a:p>
            <a:pPr marL="285750" indent="-285750" algn="just">
              <a:lnSpc>
                <a:spcPct val="120000"/>
              </a:lnSpc>
              <a:spcBef>
                <a:spcPts val="1200"/>
              </a:spcBef>
            </a:pPr>
            <a:r>
              <a:rPr lang="es-CL" altLang="es-CL" sz="1800" dirty="0">
                <a:latin typeface="Arial" panose="020B0604020202020204" pitchFamily="34" charset="0"/>
                <a:cs typeface="Arial" panose="020B0604020202020204" pitchFamily="34" charset="0"/>
              </a:rPr>
              <a:t>Complejos mecanismos de determinación y control.</a:t>
            </a:r>
          </a:p>
        </p:txBody>
      </p:sp>
    </p:spTree>
    <p:extLst>
      <p:ext uri="{BB962C8B-B14F-4D97-AF65-F5344CB8AC3E}">
        <p14:creationId xmlns:p14="http://schemas.microsoft.com/office/powerpoint/2010/main" val="83364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38916839-66A9-4B83-AC54-ACAB37AD56FC}"/>
              </a:ext>
            </a:extLst>
          </p:cNvPr>
          <p:cNvSpPr txBox="1">
            <a:spLocks/>
          </p:cNvSpPr>
          <p:nvPr/>
        </p:nvSpPr>
        <p:spPr bwMode="auto">
          <a:xfrm>
            <a:off x="2601952" y="86170"/>
            <a:ext cx="654204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 algn="r">
              <a:defRPr/>
            </a:pPr>
            <a:r>
              <a:rPr lang="es-CL" sz="1600" b="1" kern="0" dirty="0">
                <a:solidFill>
                  <a:srgbClr val="FFC000"/>
                </a:solidFill>
                <a:latin typeface="Arial Narrow" pitchFamily="34" charset="0"/>
              </a:rPr>
              <a:t>NUEVO ARTÍCULO 41 A. VIG. 01.01.2020, LEY 21.210</a:t>
            </a:r>
            <a:endParaRPr lang="es-ES" sz="1600" b="1" kern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82C740D-F2F9-45A5-8C06-1D5CAD802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45" y="1119324"/>
            <a:ext cx="8209335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altLang="es-CL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CONTRIBUYENTES CON DERECHO AL CRÉDITO IPE</a:t>
            </a:r>
            <a:r>
              <a:rPr kumimoji="0" lang="es-ES" altLang="es-CL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spcBef>
                <a:spcPts val="1800"/>
              </a:spcBef>
            </a:pP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Norma vigente hasta 31.12.2019:</a:t>
            </a:r>
          </a:p>
          <a:p>
            <a:pPr marL="450850" algn="just">
              <a:spcBef>
                <a:spcPts val="1800"/>
              </a:spcBef>
              <a:buNone/>
            </a:pPr>
            <a:r>
              <a:rPr lang="es-CL" altLang="es-CL" sz="18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contribuyentes domiciliados o residentes en Chile que obtengan rentas que hayan sido gravadas en el extranjero</a:t>
            </a:r>
          </a:p>
          <a:p>
            <a:pPr marL="342900" indent="-342900" algn="just">
              <a:spcBef>
                <a:spcPts val="1800"/>
              </a:spcBef>
            </a:pP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Norma vigente desde 01.01.2020:</a:t>
            </a:r>
          </a:p>
          <a:p>
            <a:pPr marL="534988" algn="just">
              <a:spcBef>
                <a:spcPts val="1800"/>
              </a:spcBef>
              <a:buNone/>
            </a:pPr>
            <a:r>
              <a:rPr lang="es-CL" altLang="es-CL" sz="18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contribuyentes o entidades domiciliados, residentes, constituidos o establecidos en Chile, que obtengan rentas que hayan soportado impuestos en el extranjero</a:t>
            </a:r>
          </a:p>
          <a:p>
            <a:pPr algn="just">
              <a:spcBef>
                <a:spcPts val="1800"/>
              </a:spcBef>
              <a:buNone/>
            </a:pPr>
            <a:endParaRPr lang="es-CL" altLang="es-CL" sz="18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1D8E6FF-C3B9-476C-BEEE-4C2DE07BA6B8}"/>
              </a:ext>
            </a:extLst>
          </p:cNvPr>
          <p:cNvSpPr/>
          <p:nvPr/>
        </p:nvSpPr>
        <p:spPr>
          <a:xfrm>
            <a:off x="2941595" y="2446614"/>
            <a:ext cx="1531916" cy="332509"/>
          </a:xfrm>
          <a:prstGeom prst="rect">
            <a:avLst/>
          </a:prstGeom>
          <a:solidFill>
            <a:srgbClr val="00FF00">
              <a:alpha val="1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C50D5D0-29AF-48B7-BF50-23713677B862}"/>
              </a:ext>
            </a:extLst>
          </p:cNvPr>
          <p:cNvSpPr/>
          <p:nvPr/>
        </p:nvSpPr>
        <p:spPr>
          <a:xfrm>
            <a:off x="7608598" y="3729150"/>
            <a:ext cx="1211282" cy="332509"/>
          </a:xfrm>
          <a:prstGeom prst="rect">
            <a:avLst/>
          </a:prstGeom>
          <a:solidFill>
            <a:srgbClr val="00FF00">
              <a:alpha val="1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E5BBAC2-05F6-48FA-AAFC-04F34D399FC6}"/>
              </a:ext>
            </a:extLst>
          </p:cNvPr>
          <p:cNvSpPr/>
          <p:nvPr/>
        </p:nvSpPr>
        <p:spPr>
          <a:xfrm>
            <a:off x="1197180" y="4037904"/>
            <a:ext cx="1353786" cy="332509"/>
          </a:xfrm>
          <a:prstGeom prst="rect">
            <a:avLst/>
          </a:prstGeom>
          <a:solidFill>
            <a:srgbClr val="00FF00">
              <a:alpha val="1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AA74B38-E41C-458F-B7E3-72E14CE87935}"/>
              </a:ext>
            </a:extLst>
          </p:cNvPr>
          <p:cNvSpPr/>
          <p:nvPr/>
        </p:nvSpPr>
        <p:spPr>
          <a:xfrm flipV="1">
            <a:off x="3464110" y="3473832"/>
            <a:ext cx="1104404" cy="308759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7EA9633-F55D-4D21-B4FC-CE336DC93CE9}"/>
              </a:ext>
            </a:extLst>
          </p:cNvPr>
          <p:cNvSpPr/>
          <p:nvPr/>
        </p:nvSpPr>
        <p:spPr>
          <a:xfrm flipV="1">
            <a:off x="1197180" y="3729145"/>
            <a:ext cx="1401286" cy="308758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9DB31399-94C6-47F6-B14B-ABF6D2D23595}"/>
              </a:ext>
            </a:extLst>
          </p:cNvPr>
          <p:cNvSpPr/>
          <p:nvPr/>
        </p:nvSpPr>
        <p:spPr>
          <a:xfrm>
            <a:off x="4366633" y="3016521"/>
            <a:ext cx="3170712" cy="498873"/>
          </a:xfrm>
          <a:custGeom>
            <a:avLst/>
            <a:gdLst>
              <a:gd name="connsiteX0" fmla="*/ 0 w 3170712"/>
              <a:gd name="connsiteY0" fmla="*/ 498873 h 498873"/>
              <a:gd name="connsiteX1" fmla="*/ 1531917 w 3170712"/>
              <a:gd name="connsiteY1" fmla="*/ 110 h 498873"/>
              <a:gd name="connsiteX2" fmla="*/ 3170712 w 3170712"/>
              <a:gd name="connsiteY2" fmla="*/ 463247 h 49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0712" h="498873">
                <a:moveTo>
                  <a:pt x="0" y="498873"/>
                </a:moveTo>
                <a:cubicBezTo>
                  <a:pt x="501732" y="252460"/>
                  <a:pt x="1003465" y="6048"/>
                  <a:pt x="1531917" y="110"/>
                </a:cubicBezTo>
                <a:cubicBezTo>
                  <a:pt x="2060369" y="-5828"/>
                  <a:pt x="2615540" y="228709"/>
                  <a:pt x="3170712" y="463247"/>
                </a:cubicBezTo>
              </a:path>
            </a:pathLst>
          </a:custGeom>
          <a:ln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Bocadillo: rectángulo 9">
            <a:extLst>
              <a:ext uri="{FF2B5EF4-FFF2-40B4-BE49-F238E27FC236}">
                <a16:creationId xmlns:a16="http://schemas.microsoft.com/office/drawing/2014/main" id="{EA138891-8199-4F69-81DF-7BE2455D40C9}"/>
              </a:ext>
            </a:extLst>
          </p:cNvPr>
          <p:cNvSpPr/>
          <p:nvPr/>
        </p:nvSpPr>
        <p:spPr>
          <a:xfrm>
            <a:off x="136789" y="4675991"/>
            <a:ext cx="1092531" cy="976962"/>
          </a:xfrm>
          <a:prstGeom prst="wedgeRectCallout">
            <a:avLst>
              <a:gd name="adj1" fmla="val 47815"/>
              <a:gd name="adj2" fmla="val -12946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sz="1600" b="1" dirty="0"/>
              <a:t>EP en Chile </a:t>
            </a:r>
            <a:r>
              <a:rPr lang="es-CL" sz="1600" dirty="0"/>
              <a:t>Art. 38 LIR</a:t>
            </a:r>
          </a:p>
          <a:p>
            <a:pPr algn="ctr"/>
            <a:r>
              <a:rPr lang="es-CL" sz="1600" dirty="0"/>
              <a:t>01.01.2013 Ley 20.630</a:t>
            </a:r>
          </a:p>
        </p:txBody>
      </p:sp>
      <p:sp>
        <p:nvSpPr>
          <p:cNvPr id="11" name="Bocadillo: rectángulo 10">
            <a:extLst>
              <a:ext uri="{FF2B5EF4-FFF2-40B4-BE49-F238E27FC236}">
                <a16:creationId xmlns:a16="http://schemas.microsoft.com/office/drawing/2014/main" id="{A4D0500F-EA41-4706-BB8C-A3E953D71026}"/>
              </a:ext>
            </a:extLst>
          </p:cNvPr>
          <p:cNvSpPr/>
          <p:nvPr/>
        </p:nvSpPr>
        <p:spPr>
          <a:xfrm>
            <a:off x="4132207" y="4465376"/>
            <a:ext cx="4687673" cy="1483036"/>
          </a:xfrm>
          <a:prstGeom prst="wedgeRectCallout">
            <a:avLst>
              <a:gd name="adj1" fmla="val -46512"/>
              <a:gd name="adj2" fmla="val -9412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0" tIns="0" rIns="72000" bIns="0" rtlCol="0" anchor="ctr"/>
          <a:lstStyle/>
          <a:p>
            <a:pPr algn="just"/>
            <a:r>
              <a:rPr lang="es-CL" sz="1500" b="1" dirty="0"/>
              <a:t>Circular 40 2016 41 G</a:t>
            </a:r>
            <a:r>
              <a:rPr lang="es-CL" sz="1500" dirty="0"/>
              <a:t>: todo aquello que funcione como una unidad económica, tenga o no personalidad jurídica, y detentada por un titular unipersonal o pluripersonal: cualquier tipo de sociedad, comunidad, fondo de inversión público o privado, </a:t>
            </a:r>
            <a:r>
              <a:rPr lang="es-CL" sz="1500" b="1" dirty="0"/>
              <a:t>patrimonio de afectación </a:t>
            </a:r>
            <a:r>
              <a:rPr lang="es-CL" sz="1500" dirty="0"/>
              <a:t>o fiduciario, trust, u otro vehículo de inversión.</a:t>
            </a:r>
          </a:p>
        </p:txBody>
      </p:sp>
    </p:spTree>
    <p:extLst>
      <p:ext uri="{BB962C8B-B14F-4D97-AF65-F5344CB8AC3E}">
        <p14:creationId xmlns:p14="http://schemas.microsoft.com/office/powerpoint/2010/main" val="96953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4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38916839-66A9-4B83-AC54-ACAB37AD56FC}"/>
              </a:ext>
            </a:extLst>
          </p:cNvPr>
          <p:cNvSpPr txBox="1">
            <a:spLocks/>
          </p:cNvSpPr>
          <p:nvPr/>
        </p:nvSpPr>
        <p:spPr bwMode="auto">
          <a:xfrm>
            <a:off x="2601952" y="86170"/>
            <a:ext cx="654204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 algn="r">
              <a:defRPr/>
            </a:pPr>
            <a:r>
              <a:rPr lang="es-CL" sz="1600" b="1" kern="0" dirty="0">
                <a:solidFill>
                  <a:srgbClr val="FFC000"/>
                </a:solidFill>
                <a:latin typeface="Arial Narrow" pitchFamily="34" charset="0"/>
              </a:rPr>
              <a:t>NUEVO ARTÍCULO 41 A. VIG. 01.01.2020, LEY 21.210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82C740D-F2F9-45A5-8C06-1D5CAD802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31" y="1344657"/>
            <a:ext cx="8185583" cy="395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altLang="es-CL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NUEVA ESTRUCTURA DEL ARTÍCULO 41 A LIR</a:t>
            </a:r>
            <a:r>
              <a:rPr kumimoji="0" lang="es-ES" altLang="es-CL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RENTAS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cuyos impuestos pueden ser utilizados como crédito;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IMPUESTOS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soportados en el extranjero a utilizar como crédito;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Determinación del </a:t>
            </a: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MONTO DE CRÉDITO TOTAL DISPONIBLE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IMPUTACIÓN 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del CTD a rentas clasificadas en el </a:t>
            </a: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ARTÍCULO 20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IMPUTACIÓN 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del CTD a rentas clasificadas en </a:t>
            </a: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 1 y 2 del art. 42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REGISTRO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de Inversiones en el Extranjero y deberes de </a:t>
            </a: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INFORMACIÓN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NORMAS COMUNES</a:t>
            </a:r>
            <a:r>
              <a:rPr kumimoji="0" lang="es-CL" alt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CC4DE91-56F8-487E-BC77-30FE8C6FBF63}"/>
              </a:ext>
            </a:extLst>
          </p:cNvPr>
          <p:cNvSpPr/>
          <p:nvPr/>
        </p:nvSpPr>
        <p:spPr>
          <a:xfrm flipV="1">
            <a:off x="614031" y="4833550"/>
            <a:ext cx="2889190" cy="466036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158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38916839-66A9-4B83-AC54-ACAB37AD56FC}"/>
              </a:ext>
            </a:extLst>
          </p:cNvPr>
          <p:cNvSpPr txBox="1">
            <a:spLocks/>
          </p:cNvSpPr>
          <p:nvPr/>
        </p:nvSpPr>
        <p:spPr bwMode="auto">
          <a:xfrm>
            <a:off x="2601952" y="86170"/>
            <a:ext cx="654204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 algn="r">
              <a:defRPr/>
            </a:pPr>
            <a:r>
              <a:rPr lang="es-CL" sz="1600" b="1" kern="0" dirty="0">
                <a:solidFill>
                  <a:srgbClr val="FFC000"/>
                </a:solidFill>
                <a:latin typeface="Arial Narrow" pitchFamily="34" charset="0"/>
              </a:rPr>
              <a:t>NUEVO ARTÍCULO 41 A. VIG. 01.01.2020, LEY 21.210</a:t>
            </a:r>
            <a:endParaRPr lang="es-ES" sz="1600" b="1" kern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82C740D-F2F9-45A5-8C06-1D5CAD802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50" y="943704"/>
            <a:ext cx="8092826" cy="497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altLang="es-CL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1. RENTAS cuyos impuestos pueden ser utilizados como crédito</a:t>
            </a:r>
            <a:r>
              <a:rPr kumimoji="0" lang="es-ES" altLang="es-CL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</a:t>
            </a:r>
          </a:p>
          <a:p>
            <a:pPr marL="534988" lvl="1" indent="-342900" algn="just">
              <a:spcBef>
                <a:spcPts val="1800"/>
              </a:spcBef>
              <a:buFont typeface="+mj-lt"/>
              <a:buAutoNum type="alphaLcParenR"/>
              <a:defRPr/>
            </a:pPr>
            <a:r>
              <a:rPr kumimoji="0" lang="es-CL" altLang="es-CL" sz="16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Dividendos y retiros de utilidades; </a:t>
            </a:r>
          </a:p>
          <a:p>
            <a:pPr marL="534988" lvl="1" indent="-342900" algn="just">
              <a:spcBef>
                <a:spcPts val="1800"/>
              </a:spcBef>
              <a:buFont typeface="+mj-lt"/>
              <a:buAutoNum type="alphaLcParenR"/>
              <a:defRPr/>
            </a:pPr>
            <a:r>
              <a:rPr kumimoji="0" lang="es-CL" altLang="es-CL" sz="16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Rentas por el uso de intangibles, tales como marcas, patentes y fórmulas;</a:t>
            </a:r>
          </a:p>
          <a:p>
            <a:pPr marL="534988" lvl="1" indent="-342900" algn="just">
              <a:spcBef>
                <a:spcPts val="1800"/>
              </a:spcBef>
              <a:buFont typeface="+mj-lt"/>
              <a:buAutoNum type="alphaLcParenR"/>
              <a:defRPr/>
            </a:pPr>
            <a:r>
              <a:rPr kumimoji="0" lang="es-CL" altLang="es-CL" sz="16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Rentas por la prestación de servicios profesionales o técnicos, o servicios calificados de exportación;</a:t>
            </a:r>
          </a:p>
          <a:p>
            <a:pPr marL="534988" lvl="1" indent="-342900" algn="just">
              <a:spcBef>
                <a:spcPts val="1800"/>
              </a:spcBef>
              <a:buFont typeface="+mj-lt"/>
              <a:buAutoNum type="alphaLcParenR"/>
              <a:defRPr/>
            </a:pPr>
            <a:r>
              <a:rPr kumimoji="0" lang="es-CL" altLang="es-CL" sz="16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Rentas clasificadas en los números 1 y 2 del artículo 42;</a:t>
            </a:r>
          </a:p>
          <a:p>
            <a:pPr marL="534988" lvl="1" indent="-342900" algn="just">
              <a:spcBef>
                <a:spcPts val="1800"/>
              </a:spcBef>
              <a:buFont typeface="+mj-lt"/>
              <a:buAutoNum type="alphaLcParenR"/>
              <a:defRPr/>
            </a:pPr>
            <a:r>
              <a:rPr kumimoji="0" lang="es-CL" altLang="es-CL" sz="16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Rentas de establecimientos permanentes situados en el extranjero;</a:t>
            </a:r>
          </a:p>
          <a:p>
            <a:pPr marL="534988" lvl="1" indent="-342900" algn="just">
              <a:spcBef>
                <a:spcPts val="1800"/>
              </a:spcBef>
              <a:buFont typeface="+mj-lt"/>
              <a:buAutoNum type="alphaLcParenR"/>
              <a:defRPr/>
            </a:pPr>
            <a:r>
              <a:rPr kumimoji="0" lang="es-CL" altLang="es-CL" sz="16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Rentas pasivas que resulten de la aplicación de lo dispuesto en el artículo 41 G, cuando corresponda a las rentas a que se refieren las letras a), b) y g) de este numeral; y</a:t>
            </a:r>
          </a:p>
          <a:p>
            <a:pPr marL="534988" lvl="1" indent="-342900" algn="just">
              <a:spcBef>
                <a:spcPts val="1800"/>
              </a:spcBef>
              <a:buFont typeface="+mj-lt"/>
              <a:buAutoNum type="alphaLcParenR"/>
              <a:defRPr/>
            </a:pPr>
            <a:r>
              <a:rPr kumimoji="0" lang="es-CL" altLang="es-CL" sz="16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Rentas provenientes de países con los cuales Chile haya suscrito un convenio para evitar la doble tributación, por las cuales se haya comprometido el otorgamiento de un crédito</a:t>
            </a:r>
          </a:p>
        </p:txBody>
      </p:sp>
      <p:sp>
        <p:nvSpPr>
          <p:cNvPr id="12" name="Bocadillo: rectángulo 11">
            <a:extLst>
              <a:ext uri="{FF2B5EF4-FFF2-40B4-BE49-F238E27FC236}">
                <a16:creationId xmlns:a16="http://schemas.microsoft.com/office/drawing/2014/main" id="{0D7DCB1A-1E38-4705-AA08-A03DCA8E8301}"/>
              </a:ext>
            </a:extLst>
          </p:cNvPr>
          <p:cNvSpPr/>
          <p:nvPr/>
        </p:nvSpPr>
        <p:spPr>
          <a:xfrm>
            <a:off x="8229089" y="6032688"/>
            <a:ext cx="715275" cy="382897"/>
          </a:xfrm>
          <a:prstGeom prst="wedgeRectCallout">
            <a:avLst>
              <a:gd name="adj1" fmla="val -80291"/>
              <a:gd name="adj2" fmla="val -7367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sz="1600" b="1" dirty="0"/>
              <a:t>41 C.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94962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38916839-66A9-4B83-AC54-ACAB37AD56FC}"/>
              </a:ext>
            </a:extLst>
          </p:cNvPr>
          <p:cNvSpPr txBox="1">
            <a:spLocks/>
          </p:cNvSpPr>
          <p:nvPr/>
        </p:nvSpPr>
        <p:spPr bwMode="auto">
          <a:xfrm>
            <a:off x="2601952" y="86170"/>
            <a:ext cx="654204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NUEVO ARTÍCULO 41 A. VIG. 01.01.2020, LEY 21.210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82C740D-F2F9-45A5-8C06-1D5CAD802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508" y="788108"/>
            <a:ext cx="79005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2. IMPUESTOS soportados en el extranjero a utilizar como crédito</a:t>
            </a:r>
            <a:r>
              <a:rPr kumimoji="0" lang="es-ES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90B46C3-558F-426C-9FAD-FB6B9BD6BE06}"/>
              </a:ext>
            </a:extLst>
          </p:cNvPr>
          <p:cNvSpPr/>
          <p:nvPr/>
        </p:nvSpPr>
        <p:spPr>
          <a:xfrm>
            <a:off x="307234" y="2322095"/>
            <a:ext cx="1609790" cy="4716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Contribuyente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79C3D5B-83A0-4C1E-8C61-F460BFEA452D}"/>
              </a:ext>
            </a:extLst>
          </p:cNvPr>
          <p:cNvSpPr/>
          <p:nvPr/>
        </p:nvSpPr>
        <p:spPr>
          <a:xfrm>
            <a:off x="3137294" y="2238504"/>
            <a:ext cx="1609790" cy="6646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Sociedad Extranjera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7DD7808-3419-46C5-A8C3-DF83D0B77AA1}"/>
              </a:ext>
            </a:extLst>
          </p:cNvPr>
          <p:cNvSpPr/>
          <p:nvPr/>
        </p:nvSpPr>
        <p:spPr>
          <a:xfrm>
            <a:off x="3137294" y="3563880"/>
            <a:ext cx="1609790" cy="6646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Subsidiaria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BFD9F07-42A9-4042-BF8E-03655CF0397D}"/>
              </a:ext>
            </a:extLst>
          </p:cNvPr>
          <p:cNvSpPr/>
          <p:nvPr/>
        </p:nvSpPr>
        <p:spPr>
          <a:xfrm>
            <a:off x="7220373" y="3576921"/>
            <a:ext cx="1609790" cy="6646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Subsidiaria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C3561E4-4148-4753-AC75-652389349695}"/>
              </a:ext>
            </a:extLst>
          </p:cNvPr>
          <p:cNvSpPr/>
          <p:nvPr/>
        </p:nvSpPr>
        <p:spPr>
          <a:xfrm>
            <a:off x="7229328" y="2238595"/>
            <a:ext cx="1609790" cy="6646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Subsidiaria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A5DD3C0-AE62-4BE3-B51D-C58932D33964}"/>
              </a:ext>
            </a:extLst>
          </p:cNvPr>
          <p:cNvCxnSpPr>
            <a:cxnSpLocks/>
          </p:cNvCxnSpPr>
          <p:nvPr/>
        </p:nvCxnSpPr>
        <p:spPr>
          <a:xfrm>
            <a:off x="2759325" y="1362337"/>
            <a:ext cx="0" cy="435824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E46918EF-9F14-4483-8C52-D1ACD5CEEB7A}"/>
              </a:ext>
            </a:extLst>
          </p:cNvPr>
          <p:cNvCxnSpPr>
            <a:cxnSpLocks/>
          </p:cNvCxnSpPr>
          <p:nvPr/>
        </p:nvCxnSpPr>
        <p:spPr>
          <a:xfrm>
            <a:off x="5980615" y="1397799"/>
            <a:ext cx="0" cy="435824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733BCFA-228C-4D9C-9E0F-3E6BD0699B7A}"/>
              </a:ext>
            </a:extLst>
          </p:cNvPr>
          <p:cNvSpPr txBox="1"/>
          <p:nvPr/>
        </p:nvSpPr>
        <p:spPr>
          <a:xfrm>
            <a:off x="1365628" y="1630487"/>
            <a:ext cx="141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a) Impuesto de retención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9E314B9-AE68-493D-B494-3393FD40F0CC}"/>
              </a:ext>
            </a:extLst>
          </p:cNvPr>
          <p:cNvSpPr txBox="1"/>
          <p:nvPr/>
        </p:nvSpPr>
        <p:spPr>
          <a:xfrm>
            <a:off x="3388552" y="1235835"/>
            <a:ext cx="2112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>
                <a:solidFill>
                  <a:schemeClr val="accent2">
                    <a:lumMod val="75000"/>
                  </a:schemeClr>
                </a:solidFill>
              </a:rPr>
              <a:t>País con o sin CDTI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E03AD09-AC70-4C3F-807C-21677672DDE7}"/>
              </a:ext>
            </a:extLst>
          </p:cNvPr>
          <p:cNvSpPr txBox="1"/>
          <p:nvPr/>
        </p:nvSpPr>
        <p:spPr>
          <a:xfrm>
            <a:off x="6029225" y="1251543"/>
            <a:ext cx="3075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solidFill>
                  <a:schemeClr val="accent2">
                    <a:lumMod val="75000"/>
                  </a:schemeClr>
                </a:solidFill>
              </a:rPr>
              <a:t>3° País con CDTI o Intercambio de Información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FE4F2AE-73A8-4A42-A56D-127D213BDFD6}"/>
              </a:ext>
            </a:extLst>
          </p:cNvPr>
          <p:cNvSpPr/>
          <p:nvPr/>
        </p:nvSpPr>
        <p:spPr>
          <a:xfrm>
            <a:off x="3151225" y="4889256"/>
            <a:ext cx="1609790" cy="6646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Subsidiaria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8AD1CBA2-2A15-4114-8A56-A9F8300DF1EF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3942189" y="2903106"/>
            <a:ext cx="0" cy="660774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75A08CD9-6ADD-41E9-B59D-8BACC1F91ABE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3942189" y="4228482"/>
            <a:ext cx="13931" cy="660774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296F2945-3852-412C-A9BB-F839774F188C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47084" y="3896181"/>
            <a:ext cx="2473289" cy="13041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74AEC7E0-8449-40EC-A97A-DC671329992D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4747084" y="2570805"/>
            <a:ext cx="2482244" cy="91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ED1F57-88EF-4374-9DE8-5E02B8100A22}"/>
              </a:ext>
            </a:extLst>
          </p:cNvPr>
          <p:cNvSpPr txBox="1"/>
          <p:nvPr/>
        </p:nvSpPr>
        <p:spPr>
          <a:xfrm>
            <a:off x="3942189" y="3033168"/>
            <a:ext cx="14912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600" dirty="0">
                <a:solidFill>
                  <a:schemeClr val="accent2">
                    <a:lumMod val="75000"/>
                  </a:schemeClr>
                </a:solidFill>
              </a:rPr>
              <a:t>% Directo ≥10%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44C397CD-DB9D-4512-9D30-83394908E64F}"/>
              </a:ext>
            </a:extLst>
          </p:cNvPr>
          <p:cNvSpPr txBox="1"/>
          <p:nvPr/>
        </p:nvSpPr>
        <p:spPr>
          <a:xfrm>
            <a:off x="3963858" y="4402232"/>
            <a:ext cx="1630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600" dirty="0">
                <a:solidFill>
                  <a:schemeClr val="accent2">
                    <a:lumMod val="75000"/>
                  </a:schemeClr>
                </a:solidFill>
              </a:rPr>
              <a:t>% Indirecto ≥10%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3D4B13E-B240-4878-BA93-DD09BA4FDCFD}"/>
              </a:ext>
            </a:extLst>
          </p:cNvPr>
          <p:cNvSpPr txBox="1"/>
          <p:nvPr/>
        </p:nvSpPr>
        <p:spPr>
          <a:xfrm>
            <a:off x="6118256" y="2569273"/>
            <a:ext cx="1102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>
                <a:solidFill>
                  <a:schemeClr val="accent2">
                    <a:lumMod val="75000"/>
                  </a:schemeClr>
                </a:solidFill>
              </a:rPr>
              <a:t>% Directo ≥10%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A195B10-F728-4AB0-A5CF-F2FA5E495042}"/>
              </a:ext>
            </a:extLst>
          </p:cNvPr>
          <p:cNvSpPr txBox="1"/>
          <p:nvPr/>
        </p:nvSpPr>
        <p:spPr>
          <a:xfrm>
            <a:off x="6069443" y="3910390"/>
            <a:ext cx="1244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>
                <a:solidFill>
                  <a:schemeClr val="accent2">
                    <a:lumMod val="75000"/>
                  </a:schemeClr>
                </a:solidFill>
              </a:rPr>
              <a:t>% Indirecto ≥10%</a:t>
            </a: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26877E7F-3C08-44D0-B3B5-FC7CAFF17882}"/>
              </a:ext>
            </a:extLst>
          </p:cNvPr>
          <p:cNvCxnSpPr>
            <a:cxnSpLocks/>
          </p:cNvCxnSpPr>
          <p:nvPr/>
        </p:nvCxnSpPr>
        <p:spPr>
          <a:xfrm flipH="1">
            <a:off x="2003092" y="2559184"/>
            <a:ext cx="1049006" cy="1"/>
          </a:xfrm>
          <a:prstGeom prst="straightConnector1">
            <a:avLst/>
          </a:prstGeom>
          <a:ln w="22225">
            <a:solidFill>
              <a:srgbClr val="0000FF"/>
            </a:solidFill>
            <a:prstDash val="sys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E0E1D613-FB54-42DF-A822-F9390BDABDBD}"/>
              </a:ext>
            </a:extLst>
          </p:cNvPr>
          <p:cNvSpPr txBox="1"/>
          <p:nvPr/>
        </p:nvSpPr>
        <p:spPr>
          <a:xfrm>
            <a:off x="2214759" y="21590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>
                <a:solidFill>
                  <a:srgbClr val="0000FF"/>
                </a:solidFill>
              </a:rPr>
              <a:t>$$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EC98ECE-80C0-44F7-BFC4-BBF6B5B368AE}"/>
              </a:ext>
            </a:extLst>
          </p:cNvPr>
          <p:cNvSpPr txBox="1"/>
          <p:nvPr/>
        </p:nvSpPr>
        <p:spPr>
          <a:xfrm>
            <a:off x="4768588" y="1922875"/>
            <a:ext cx="141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b) Impuesto corporativo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BF01A6CF-4372-42B1-B29C-00C167055FDF}"/>
              </a:ext>
            </a:extLst>
          </p:cNvPr>
          <p:cNvSpPr txBox="1"/>
          <p:nvPr/>
        </p:nvSpPr>
        <p:spPr>
          <a:xfrm>
            <a:off x="4761015" y="3336739"/>
            <a:ext cx="141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c) Impuesto corporativo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CDA241D7-FC4F-4FD9-9850-A7A123FC1CA9}"/>
              </a:ext>
            </a:extLst>
          </p:cNvPr>
          <p:cNvSpPr txBox="1"/>
          <p:nvPr/>
        </p:nvSpPr>
        <p:spPr>
          <a:xfrm>
            <a:off x="4790968" y="4834318"/>
            <a:ext cx="141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c) Impuesto corporativo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4EBA2DE1-B4AC-4812-8F24-B675CCAE4C1C}"/>
              </a:ext>
            </a:extLst>
          </p:cNvPr>
          <p:cNvSpPr txBox="1"/>
          <p:nvPr/>
        </p:nvSpPr>
        <p:spPr>
          <a:xfrm>
            <a:off x="7324457" y="2886348"/>
            <a:ext cx="141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c) Impuesto corporativo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97331E7E-9506-49BB-BE67-1ACAF4A1A837}"/>
              </a:ext>
            </a:extLst>
          </p:cNvPr>
          <p:cNvSpPr txBox="1"/>
          <p:nvPr/>
        </p:nvSpPr>
        <p:spPr>
          <a:xfrm>
            <a:off x="7437690" y="4249543"/>
            <a:ext cx="141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c) Impuesto corporativo</a:t>
            </a:r>
          </a:p>
        </p:txBody>
      </p: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994B9D65-3F21-428E-BA69-66C9878E0502}"/>
              </a:ext>
            </a:extLst>
          </p:cNvPr>
          <p:cNvCxnSpPr>
            <a:cxnSpLocks/>
          </p:cNvCxnSpPr>
          <p:nvPr/>
        </p:nvCxnSpPr>
        <p:spPr>
          <a:xfrm flipV="1">
            <a:off x="2249966" y="3043871"/>
            <a:ext cx="887328" cy="790778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3EC39754-FD99-4D45-9AD4-DF58FE7A2194}"/>
              </a:ext>
            </a:extLst>
          </p:cNvPr>
          <p:cNvSpPr txBox="1"/>
          <p:nvPr/>
        </p:nvSpPr>
        <p:spPr>
          <a:xfrm>
            <a:off x="2202719" y="321314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$$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5D0EA9EC-2CB3-413A-A015-F7C1135D710F}"/>
              </a:ext>
            </a:extLst>
          </p:cNvPr>
          <p:cNvSpPr txBox="1"/>
          <p:nvPr/>
        </p:nvSpPr>
        <p:spPr>
          <a:xfrm>
            <a:off x="528508" y="3259871"/>
            <a:ext cx="1419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d) Impuesto adicional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830BBE1-AA1D-4E11-B0EA-FD4F066F9892}"/>
              </a:ext>
            </a:extLst>
          </p:cNvPr>
          <p:cNvSpPr txBox="1"/>
          <p:nvPr/>
        </p:nvSpPr>
        <p:spPr>
          <a:xfrm>
            <a:off x="292997" y="1235835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>
                <a:solidFill>
                  <a:schemeClr val="accent2">
                    <a:lumMod val="75000"/>
                  </a:schemeClr>
                </a:solidFill>
              </a:rPr>
              <a:t>Chile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8332BAB7-5BAC-4CEE-9C54-968437CC1CE4}"/>
              </a:ext>
            </a:extLst>
          </p:cNvPr>
          <p:cNvSpPr/>
          <p:nvPr/>
        </p:nvSpPr>
        <p:spPr>
          <a:xfrm>
            <a:off x="707620" y="3770659"/>
            <a:ext cx="1933762" cy="81103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dirty="0"/>
              <a:t>Rentas de fuente chilena</a:t>
            </a:r>
          </a:p>
        </p:txBody>
      </p: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ABEBFCB9-6B74-4050-BE89-3592CF1E3056}"/>
              </a:ext>
            </a:extLst>
          </p:cNvPr>
          <p:cNvCxnSpPr>
            <a:cxnSpLocks/>
          </p:cNvCxnSpPr>
          <p:nvPr/>
        </p:nvCxnSpPr>
        <p:spPr>
          <a:xfrm flipH="1" flipV="1">
            <a:off x="2075393" y="2699948"/>
            <a:ext cx="869562" cy="322325"/>
          </a:xfrm>
          <a:prstGeom prst="straightConnector1">
            <a:avLst/>
          </a:prstGeom>
          <a:ln w="12700">
            <a:prstDash val="dash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Bocadillo: rectángulo 36">
            <a:extLst>
              <a:ext uri="{FF2B5EF4-FFF2-40B4-BE49-F238E27FC236}">
                <a16:creationId xmlns:a16="http://schemas.microsoft.com/office/drawing/2014/main" id="{9CAA5E9A-4FCB-47CE-95BB-645626F5F9FA}"/>
              </a:ext>
            </a:extLst>
          </p:cNvPr>
          <p:cNvSpPr/>
          <p:nvPr/>
        </p:nvSpPr>
        <p:spPr>
          <a:xfrm>
            <a:off x="100866" y="4709479"/>
            <a:ext cx="1550412" cy="584775"/>
          </a:xfrm>
          <a:prstGeom prst="wedgeRectCallout">
            <a:avLst>
              <a:gd name="adj1" fmla="val -14227"/>
              <a:gd name="adj2" fmla="val -2133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sz="1600" dirty="0"/>
              <a:t>Ley 20.899/2016</a:t>
            </a:r>
          </a:p>
          <a:p>
            <a:pPr algn="ctr"/>
            <a:r>
              <a:rPr lang="es-CL" sz="1600" dirty="0" err="1"/>
              <a:t>Vig</a:t>
            </a:r>
            <a:r>
              <a:rPr lang="es-CL" sz="1600" dirty="0"/>
              <a:t>. 01.01.2017</a:t>
            </a:r>
          </a:p>
        </p:txBody>
      </p:sp>
    </p:spTree>
    <p:extLst>
      <p:ext uri="{BB962C8B-B14F-4D97-AF65-F5344CB8AC3E}">
        <p14:creationId xmlns:p14="http://schemas.microsoft.com/office/powerpoint/2010/main" val="75564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3" grpId="0"/>
      <p:bldP spid="14" grpId="0"/>
      <p:bldP spid="15" grpId="0"/>
      <p:bldP spid="16" grpId="0" animBg="1"/>
      <p:bldP spid="29" grpId="0"/>
      <p:bldP spid="32" grpId="0"/>
      <p:bldP spid="33" grpId="0"/>
      <p:bldP spid="35" grpId="0"/>
      <p:bldP spid="41" grpId="0"/>
      <p:bldP spid="46" grpId="0"/>
      <p:bldP spid="47" grpId="0"/>
      <p:bldP spid="48" grpId="0"/>
      <p:bldP spid="51" grpId="0"/>
      <p:bldP spid="52" grpId="0"/>
      <p:bldP spid="55" grpId="0"/>
      <p:bldP spid="56" grpId="0"/>
      <p:bldP spid="59" grpId="0"/>
      <p:bldP spid="62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7">
            <a:extLst>
              <a:ext uri="{FF2B5EF4-FFF2-40B4-BE49-F238E27FC236}">
                <a16:creationId xmlns:a16="http://schemas.microsoft.com/office/drawing/2014/main" id="{97E13F7A-3C7D-40AD-94CA-8A7D1592C7C9}"/>
              </a:ext>
            </a:extLst>
          </p:cNvPr>
          <p:cNvGraphicFramePr>
            <a:graphicFrameLocks noGrp="1"/>
          </p:cNvGraphicFramePr>
          <p:nvPr/>
        </p:nvGraphicFramePr>
        <p:xfrm>
          <a:off x="370704" y="3897289"/>
          <a:ext cx="8672097" cy="1044140"/>
        </p:xfrm>
        <a:graphic>
          <a:graphicData uri="http://schemas.openxmlformats.org/drawingml/2006/table">
            <a:tbl>
              <a:tblPr/>
              <a:tblGrid>
                <a:gridCol w="488170">
                  <a:extLst>
                    <a:ext uri="{9D8B030D-6E8A-4147-A177-3AD203B41FA5}">
                      <a16:colId xmlns:a16="http://schemas.microsoft.com/office/drawing/2014/main" val="1638570750"/>
                    </a:ext>
                  </a:extLst>
                </a:gridCol>
                <a:gridCol w="8183927">
                  <a:extLst>
                    <a:ext uri="{9D8B030D-6E8A-4147-A177-3AD203B41FA5}">
                      <a16:colId xmlns:a16="http://schemas.microsoft.com/office/drawing/2014/main" val="3603642214"/>
                    </a:ext>
                  </a:extLst>
                </a:gridCol>
              </a:tblGrid>
              <a:tr h="10441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</a:t>
                      </a:r>
                      <a:endParaRPr lang="es-CL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CTD </a:t>
                      </a: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Min [ </a:t>
                      </a:r>
                      <a:r>
                        <a:rPr lang="es-E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Tope Individual </a:t>
                      </a: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Min(</a:t>
                      </a:r>
                      <a:r>
                        <a:rPr lang="es-ES" sz="15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Impto</a:t>
                      </a: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; </a:t>
                      </a:r>
                      <a:r>
                        <a:rPr lang="es-ES" sz="15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Rta</a:t>
                      </a: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Bruta *35%) ;</a:t>
                      </a:r>
                      <a:r>
                        <a:rPr lang="es-E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Tope Global </a:t>
                      </a: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 RENTA NETA</a:t>
                      </a:r>
                    </a:p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72225" algn="l"/>
                        </a:tabLst>
                      </a:pPr>
                      <a:r>
                        <a:rPr lang="es-ES" sz="15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es-ES" sz="1500" b="1" i="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Tope Individual</a:t>
                      </a:r>
                    </a:p>
                    <a:p>
                      <a:pPr marL="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72225" algn="l"/>
                        </a:tabLst>
                      </a:pPr>
                      <a:r>
                        <a:rPr lang="es-ES" sz="15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Resultado * 35%)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763761"/>
                  </a:ext>
                </a:extLst>
              </a:tr>
            </a:tbl>
          </a:graphicData>
        </a:graphic>
      </p:graphicFrame>
      <p:sp>
        <p:nvSpPr>
          <p:cNvPr id="5" name="1 Título">
            <a:extLst>
              <a:ext uri="{FF2B5EF4-FFF2-40B4-BE49-F238E27FC236}">
                <a16:creationId xmlns:a16="http://schemas.microsoft.com/office/drawing/2014/main" id="{38916839-66A9-4B83-AC54-ACAB37AD56FC}"/>
              </a:ext>
            </a:extLst>
          </p:cNvPr>
          <p:cNvSpPr txBox="1">
            <a:spLocks/>
          </p:cNvSpPr>
          <p:nvPr/>
        </p:nvSpPr>
        <p:spPr bwMode="auto">
          <a:xfrm>
            <a:off x="2601952" y="86170"/>
            <a:ext cx="654204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lvl="0" algn="r">
              <a:defRPr/>
            </a:pPr>
            <a:r>
              <a:rPr lang="es-CL" sz="1600" b="1" kern="0" dirty="0">
                <a:solidFill>
                  <a:srgbClr val="FFC000"/>
                </a:solidFill>
                <a:latin typeface="Arial Narrow" pitchFamily="34" charset="0"/>
              </a:rPr>
              <a:t>NUEVO ARTÍCULO 41 A. VIG. 01.01.2020, LEY 21.210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82C740D-F2F9-45A5-8C06-1D5CAD802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9" y="1258769"/>
            <a:ext cx="79005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3. Determinación del MONTO DE CRÉDITO TOTAL DISPONIBLE</a:t>
            </a:r>
            <a:r>
              <a:rPr kumimoji="0" lang="es-ES" altLang="es-CL" sz="1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4" name="Tabla 7">
            <a:extLst>
              <a:ext uri="{FF2B5EF4-FFF2-40B4-BE49-F238E27FC236}">
                <a16:creationId xmlns:a16="http://schemas.microsoft.com/office/drawing/2014/main" id="{83A33136-E26F-4845-AC13-E28761A1CE7F}"/>
              </a:ext>
            </a:extLst>
          </p:cNvPr>
          <p:cNvGraphicFramePr>
            <a:graphicFrameLocks noGrp="1"/>
          </p:cNvGraphicFramePr>
          <p:nvPr/>
        </p:nvGraphicFramePr>
        <p:xfrm>
          <a:off x="370705" y="1817400"/>
          <a:ext cx="8672097" cy="2039620"/>
        </p:xfrm>
        <a:graphic>
          <a:graphicData uri="http://schemas.openxmlformats.org/drawingml/2006/table">
            <a:tbl>
              <a:tblPr/>
              <a:tblGrid>
                <a:gridCol w="488170">
                  <a:extLst>
                    <a:ext uri="{9D8B030D-6E8A-4147-A177-3AD203B41FA5}">
                      <a16:colId xmlns:a16="http://schemas.microsoft.com/office/drawing/2014/main" val="1638570750"/>
                    </a:ext>
                  </a:extLst>
                </a:gridCol>
                <a:gridCol w="8183927">
                  <a:extLst>
                    <a:ext uri="{9D8B030D-6E8A-4147-A177-3AD203B41FA5}">
                      <a16:colId xmlns:a16="http://schemas.microsoft.com/office/drawing/2014/main" val="360364221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</a:t>
                      </a:r>
                      <a:endParaRPr lang="es-CL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just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 consolidado de utilidad líquida percibida o pérdida en el extranjero</a:t>
                      </a:r>
                    </a:p>
                    <a:p>
                      <a:pPr marL="285750" indent="-285750" algn="just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relación a rentas que hayan soportado impuestos en el extranjero;</a:t>
                      </a:r>
                      <a:endParaRPr lang="es-ES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 cuales están afectas a impuesto en Chile.</a:t>
                      </a:r>
                      <a:endParaRPr lang="es-ES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220239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(-)</a:t>
                      </a:r>
                      <a:endParaRPr lang="es-CL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just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Gastos necesarios para producir la renta</a:t>
                      </a:r>
                      <a:endParaRPr lang="es-ES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E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Gastos Directos y proporción de gastos de utilización común </a:t>
                      </a:r>
                      <a:endParaRPr lang="es-ES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7370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(=)</a:t>
                      </a:r>
                      <a:endParaRPr lang="es-CL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just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 NETA</a:t>
                      </a:r>
                      <a:endParaRPr lang="es-ES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15380"/>
                  </a:ext>
                </a:extLst>
              </a:tr>
            </a:tbl>
          </a:graphicData>
        </a:graphic>
      </p:graphicFrame>
      <p:sp>
        <p:nvSpPr>
          <p:cNvPr id="6" name="Bocadillo: rectángulo 5">
            <a:extLst>
              <a:ext uri="{FF2B5EF4-FFF2-40B4-BE49-F238E27FC236}">
                <a16:creationId xmlns:a16="http://schemas.microsoft.com/office/drawing/2014/main" id="{5F556DA7-E9DC-4EB7-9023-F7FBB1E52309}"/>
              </a:ext>
            </a:extLst>
          </p:cNvPr>
          <p:cNvSpPr/>
          <p:nvPr/>
        </p:nvSpPr>
        <p:spPr>
          <a:xfrm>
            <a:off x="6744900" y="2594612"/>
            <a:ext cx="1912892" cy="631658"/>
          </a:xfrm>
          <a:prstGeom prst="wedgeRectCallout">
            <a:avLst>
              <a:gd name="adj1" fmla="val -70914"/>
              <a:gd name="adj2" fmla="val 5928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sz="1600" dirty="0"/>
              <a:t>Criterios del nuevo e) N°1 del Art. 33 LIR </a:t>
            </a:r>
          </a:p>
        </p:txBody>
      </p:sp>
      <p:sp>
        <p:nvSpPr>
          <p:cNvPr id="7" name="Bocadillo: rectángulo 6">
            <a:extLst>
              <a:ext uri="{FF2B5EF4-FFF2-40B4-BE49-F238E27FC236}">
                <a16:creationId xmlns:a16="http://schemas.microsoft.com/office/drawing/2014/main" id="{FCBFF3D0-B90F-4BD6-9F32-AE44CAF43F6F}"/>
              </a:ext>
            </a:extLst>
          </p:cNvPr>
          <p:cNvSpPr/>
          <p:nvPr/>
        </p:nvSpPr>
        <p:spPr>
          <a:xfrm>
            <a:off x="2755075" y="4513059"/>
            <a:ext cx="2099985" cy="581455"/>
          </a:xfrm>
          <a:prstGeom prst="wedgeRectCallout">
            <a:avLst>
              <a:gd name="adj1" fmla="val 52516"/>
              <a:gd name="adj2" fmla="val -942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sz="1600" dirty="0"/>
              <a:t>Nueva base a comparar para Tope Individual</a:t>
            </a:r>
          </a:p>
        </p:txBody>
      </p:sp>
      <p:sp>
        <p:nvSpPr>
          <p:cNvPr id="8" name="Bocadillo: rectángulo 7">
            <a:extLst>
              <a:ext uri="{FF2B5EF4-FFF2-40B4-BE49-F238E27FC236}">
                <a16:creationId xmlns:a16="http://schemas.microsoft.com/office/drawing/2014/main" id="{101479C9-998D-4E2E-94C7-9D73547C458B}"/>
              </a:ext>
            </a:extLst>
          </p:cNvPr>
          <p:cNvSpPr/>
          <p:nvPr/>
        </p:nvSpPr>
        <p:spPr>
          <a:xfrm>
            <a:off x="5087001" y="4537139"/>
            <a:ext cx="1349517" cy="591482"/>
          </a:xfrm>
          <a:prstGeom prst="wedgeRectCallout">
            <a:avLst>
              <a:gd name="adj1" fmla="val -5628"/>
              <a:gd name="adj2" fmla="val -997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sz="1600" dirty="0"/>
              <a:t>% Único, exista o no un CDTI</a:t>
            </a:r>
          </a:p>
        </p:txBody>
      </p:sp>
      <p:sp>
        <p:nvSpPr>
          <p:cNvPr id="11" name="Bocadillo: rectángulo 10">
            <a:extLst>
              <a:ext uri="{FF2B5EF4-FFF2-40B4-BE49-F238E27FC236}">
                <a16:creationId xmlns:a16="http://schemas.microsoft.com/office/drawing/2014/main" id="{4CAFE2AE-0735-4156-8D96-8F701AAA2D45}"/>
              </a:ext>
            </a:extLst>
          </p:cNvPr>
          <p:cNvSpPr/>
          <p:nvPr/>
        </p:nvSpPr>
        <p:spPr>
          <a:xfrm>
            <a:off x="6668459" y="4769811"/>
            <a:ext cx="1758513" cy="343235"/>
          </a:xfrm>
          <a:prstGeom prst="wedgeRectCallout">
            <a:avLst>
              <a:gd name="adj1" fmla="val -59236"/>
              <a:gd name="adj2" fmla="val -20025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CL" sz="1600" dirty="0"/>
              <a:t>Mi antiguo “RENFE”</a:t>
            </a:r>
          </a:p>
        </p:txBody>
      </p:sp>
      <p:graphicFrame>
        <p:nvGraphicFramePr>
          <p:cNvPr id="10" name="Tabla 7">
            <a:extLst>
              <a:ext uri="{FF2B5EF4-FFF2-40B4-BE49-F238E27FC236}">
                <a16:creationId xmlns:a16="http://schemas.microsoft.com/office/drawing/2014/main" id="{C24D0260-6FB5-4DB8-BF77-EF87CB2A59E2}"/>
              </a:ext>
            </a:extLst>
          </p:cNvPr>
          <p:cNvGraphicFramePr>
            <a:graphicFrameLocks noGrp="1"/>
          </p:cNvGraphicFramePr>
          <p:nvPr/>
        </p:nvGraphicFramePr>
        <p:xfrm>
          <a:off x="370705" y="5317400"/>
          <a:ext cx="8672097" cy="370840"/>
        </p:xfrm>
        <a:graphic>
          <a:graphicData uri="http://schemas.openxmlformats.org/drawingml/2006/table">
            <a:tbl>
              <a:tblPr/>
              <a:tblGrid>
                <a:gridCol w="488170">
                  <a:extLst>
                    <a:ext uri="{9D8B030D-6E8A-4147-A177-3AD203B41FA5}">
                      <a16:colId xmlns:a16="http://schemas.microsoft.com/office/drawing/2014/main" val="1638570750"/>
                    </a:ext>
                  </a:extLst>
                </a:gridCol>
                <a:gridCol w="8183927">
                  <a:extLst>
                    <a:ext uri="{9D8B030D-6E8A-4147-A177-3AD203B41FA5}">
                      <a16:colId xmlns:a16="http://schemas.microsoft.com/office/drawing/2014/main" val="360364221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(=)</a:t>
                      </a:r>
                      <a:endParaRPr lang="es-CL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just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 IMPONIBLE</a:t>
                      </a:r>
                      <a:endParaRPr lang="es-ES" sz="15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57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74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519581" y="247538"/>
            <a:ext cx="82236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s-CL" altLang="es-C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y 5 IMPUTACIÓN del CTD a rentas clasificadas:</a:t>
            </a:r>
            <a:endParaRPr lang="es-ES" altLang="es-CL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4335A7-0C2C-4BDD-BA65-B81B3F289249}" type="slidenum">
              <a:rPr lang="es-CL" altLang="es-CL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s-CL" altLang="es-CL" sz="1200">
              <a:solidFill>
                <a:srgbClr val="89898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0FD1F14-DFA9-437D-A816-8DEF46D8BF99}"/>
              </a:ext>
            </a:extLst>
          </p:cNvPr>
          <p:cNvSpPr/>
          <p:nvPr/>
        </p:nvSpPr>
        <p:spPr>
          <a:xfrm>
            <a:off x="3826408" y="839153"/>
            <a:ext cx="1337913" cy="6063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Artículo 20 Rentas del K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342C066-65FC-4AE4-892D-715E039DE610}"/>
              </a:ext>
            </a:extLst>
          </p:cNvPr>
          <p:cNvSpPr/>
          <p:nvPr/>
        </p:nvSpPr>
        <p:spPr>
          <a:xfrm>
            <a:off x="1809606" y="1828554"/>
            <a:ext cx="2512605" cy="9418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500" b="1" dirty="0"/>
              <a:t>Empresas Art. 14 LIR</a:t>
            </a:r>
            <a:endParaRPr lang="es-C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500" dirty="0"/>
              <a:t>Letra A, </a:t>
            </a:r>
            <a:r>
              <a:rPr lang="es-CL" sz="1500" dirty="0" err="1"/>
              <a:t>contab</a:t>
            </a:r>
            <a:r>
              <a:rPr lang="es-CL" sz="1500" dirty="0"/>
              <a:t>. completa.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500" dirty="0"/>
              <a:t>Letra B, sin </a:t>
            </a:r>
            <a:r>
              <a:rPr lang="es-CL" sz="1500" dirty="0" err="1"/>
              <a:t>contab</a:t>
            </a:r>
            <a:r>
              <a:rPr lang="es-CL" sz="1500" dirty="0"/>
              <a:t>. </a:t>
            </a:r>
            <a:r>
              <a:rPr lang="es-CL" sz="1500" dirty="0" err="1"/>
              <a:t>compl</a:t>
            </a:r>
            <a:r>
              <a:rPr lang="es-CL" sz="15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500" dirty="0"/>
              <a:t>Letra D, pro Pyme N°3 o 8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2A97B3E-DBD7-45B5-B8DA-2A443437AC4A}"/>
              </a:ext>
            </a:extLst>
          </p:cNvPr>
          <p:cNvSpPr/>
          <p:nvPr/>
        </p:nvSpPr>
        <p:spPr>
          <a:xfrm>
            <a:off x="4991167" y="1862937"/>
            <a:ext cx="1746986" cy="7256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500" b="1" dirty="0"/>
              <a:t>Persona Natural </a:t>
            </a:r>
            <a:r>
              <a:rPr lang="es-CL" sz="1500" dirty="0"/>
              <a:t>domiciliada o residentes en Chile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04C39DD-1F27-4698-BD4F-BF29257A4D74}"/>
              </a:ext>
            </a:extLst>
          </p:cNvPr>
          <p:cNvSpPr/>
          <p:nvPr/>
        </p:nvSpPr>
        <p:spPr>
          <a:xfrm>
            <a:off x="1807200" y="3073593"/>
            <a:ext cx="2512605" cy="14112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1500" b="1" dirty="0"/>
              <a:t>CTD contra IDPC  </a:t>
            </a:r>
            <a:r>
              <a:rPr lang="es-CL" sz="1500" dirty="0"/>
              <a:t>= Renta Imponible * Tasa IDPC</a:t>
            </a:r>
          </a:p>
          <a:p>
            <a:pPr>
              <a:spcBef>
                <a:spcPts val="600"/>
              </a:spcBef>
            </a:pPr>
            <a:r>
              <a:rPr lang="es-CL" sz="1500" b="1" dirty="0"/>
              <a:t>CTD contra IF </a:t>
            </a:r>
            <a:r>
              <a:rPr lang="es-CL" sz="1500" dirty="0"/>
              <a:t>= CTD – CTD contra IDPC </a:t>
            </a:r>
          </a:p>
          <a:p>
            <a:pPr>
              <a:spcBef>
                <a:spcPts val="600"/>
              </a:spcBef>
            </a:pPr>
            <a:endParaRPr lang="es-CL" sz="15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8EAF946-DF40-4BE2-94F6-F59314355A20}"/>
              </a:ext>
            </a:extLst>
          </p:cNvPr>
          <p:cNvSpPr/>
          <p:nvPr/>
        </p:nvSpPr>
        <p:spPr>
          <a:xfrm>
            <a:off x="4991167" y="2901344"/>
            <a:ext cx="1746986" cy="5281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500" dirty="0"/>
              <a:t>Y no son parte del Activo del EI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AD0CAB-8648-403D-9072-F1107525E866}"/>
              </a:ext>
            </a:extLst>
          </p:cNvPr>
          <p:cNvSpPr/>
          <p:nvPr/>
        </p:nvSpPr>
        <p:spPr>
          <a:xfrm>
            <a:off x="4770472" y="3742340"/>
            <a:ext cx="2188376" cy="8036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500" b="1" dirty="0"/>
              <a:t>Rentas Exentas </a:t>
            </a:r>
            <a:r>
              <a:rPr lang="es-CL" sz="1500" dirty="0"/>
              <a:t>del IDPC</a:t>
            </a:r>
          </a:p>
          <a:p>
            <a:pPr algn="ctr">
              <a:spcBef>
                <a:spcPts val="1200"/>
              </a:spcBef>
            </a:pPr>
            <a:r>
              <a:rPr lang="es-CL" sz="1500" dirty="0"/>
              <a:t>CTD </a:t>
            </a:r>
            <a:r>
              <a:rPr lang="es-CL" sz="1500" b="1" dirty="0"/>
              <a:t>100%</a:t>
            </a:r>
            <a:r>
              <a:rPr lang="es-CL" sz="1500" dirty="0"/>
              <a:t> contra IGC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1F82E754-D27C-478B-BF64-8BE6CF0623BA}"/>
              </a:ext>
            </a:extLst>
          </p:cNvPr>
          <p:cNvCxnSpPr>
            <a:cxnSpLocks/>
            <a:stCxn id="2" idx="2"/>
            <a:endCxn id="8" idx="0"/>
          </p:cNvCxnSpPr>
          <p:nvPr/>
        </p:nvCxnSpPr>
        <p:spPr>
          <a:xfrm flipH="1">
            <a:off x="3065909" y="1445544"/>
            <a:ext cx="1429456" cy="383010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5BDAA6FB-031B-4998-8EA0-A3DCF46591B4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3063503" y="2770399"/>
            <a:ext cx="2406" cy="303194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227F993B-78B9-4F2F-B74A-52F09BCAD4AF}"/>
              </a:ext>
            </a:extLst>
          </p:cNvPr>
          <p:cNvCxnSpPr>
            <a:cxnSpLocks/>
            <a:stCxn id="2" idx="2"/>
            <a:endCxn id="9" idx="0"/>
          </p:cNvCxnSpPr>
          <p:nvPr/>
        </p:nvCxnSpPr>
        <p:spPr>
          <a:xfrm>
            <a:off x="4495365" y="1445544"/>
            <a:ext cx="1369295" cy="417393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27360B1D-F78A-436C-BBEF-A59AC9F2E48C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5864660" y="2588539"/>
            <a:ext cx="0" cy="312805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FF98B2C0-B129-4027-A996-10631764A6F6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5864660" y="3429535"/>
            <a:ext cx="0" cy="312805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40" name="Rectángulo 10239">
            <a:extLst>
              <a:ext uri="{FF2B5EF4-FFF2-40B4-BE49-F238E27FC236}">
                <a16:creationId xmlns:a16="http://schemas.microsoft.com/office/drawing/2014/main" id="{C451BFFB-D433-4415-9890-DDFC96A48636}"/>
              </a:ext>
            </a:extLst>
          </p:cNvPr>
          <p:cNvSpPr/>
          <p:nvPr/>
        </p:nvSpPr>
        <p:spPr>
          <a:xfrm>
            <a:off x="4636409" y="1687809"/>
            <a:ext cx="2504633" cy="3034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EBB2074-1EDC-4B57-9412-7A9086F37CE4}"/>
              </a:ext>
            </a:extLst>
          </p:cNvPr>
          <p:cNvSpPr/>
          <p:nvPr/>
        </p:nvSpPr>
        <p:spPr>
          <a:xfrm>
            <a:off x="1804851" y="4780455"/>
            <a:ext cx="2512605" cy="919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1500" dirty="0"/>
              <a:t>Asignación ya no fija en 8%:</a:t>
            </a:r>
          </a:p>
          <a:p>
            <a:pPr>
              <a:spcBef>
                <a:spcPts val="600"/>
              </a:spcBef>
            </a:pPr>
            <a:r>
              <a:rPr lang="es-CL" sz="1500" dirty="0"/>
              <a:t>14 A: 35% - 27% = </a:t>
            </a:r>
            <a:r>
              <a:rPr lang="es-CL" sz="1500" b="1" dirty="0"/>
              <a:t>8%</a:t>
            </a:r>
          </a:p>
          <a:p>
            <a:pPr>
              <a:spcBef>
                <a:spcPts val="600"/>
              </a:spcBef>
            </a:pPr>
            <a:r>
              <a:rPr lang="es-CL" sz="1500" dirty="0"/>
              <a:t>Otros: 35% - 25% = </a:t>
            </a:r>
            <a:r>
              <a:rPr lang="es-CL" sz="1500" b="1" dirty="0"/>
              <a:t>10%</a:t>
            </a: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EE091C21-A341-4062-A9BD-D1D47458103A}"/>
              </a:ext>
            </a:extLst>
          </p:cNvPr>
          <p:cNvCxnSpPr>
            <a:cxnSpLocks/>
            <a:stCxn id="10" idx="2"/>
            <a:endCxn id="57" idx="0"/>
          </p:cNvCxnSpPr>
          <p:nvPr/>
        </p:nvCxnSpPr>
        <p:spPr>
          <a:xfrm flipH="1">
            <a:off x="3061154" y="4484854"/>
            <a:ext cx="2349" cy="295601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5FBCACD-3638-4AA7-8430-530DB3275804}"/>
              </a:ext>
            </a:extLst>
          </p:cNvPr>
          <p:cNvSpPr/>
          <p:nvPr/>
        </p:nvSpPr>
        <p:spPr>
          <a:xfrm>
            <a:off x="1681876" y="2874820"/>
            <a:ext cx="2771820" cy="295345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Bocadillo: rectángulo 31">
            <a:extLst>
              <a:ext uri="{FF2B5EF4-FFF2-40B4-BE49-F238E27FC236}">
                <a16:creationId xmlns:a16="http://schemas.microsoft.com/office/drawing/2014/main" id="{5E03BCC9-5B75-43F4-A4E1-E48BA3F29A83}"/>
              </a:ext>
            </a:extLst>
          </p:cNvPr>
          <p:cNvSpPr/>
          <p:nvPr/>
        </p:nvSpPr>
        <p:spPr>
          <a:xfrm>
            <a:off x="4625281" y="4904686"/>
            <a:ext cx="2587894" cy="691287"/>
          </a:xfrm>
          <a:prstGeom prst="wedgeRectCallout">
            <a:avLst>
              <a:gd name="adj1" fmla="val -81792"/>
              <a:gd name="adj2" fmla="val 431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0" tIns="0" rIns="72000" bIns="0" rtlCol="0" anchor="ctr"/>
          <a:lstStyle/>
          <a:p>
            <a:r>
              <a:rPr lang="es-CL" sz="1200" dirty="0"/>
              <a:t>Ley 21.256: 14 D N°3 y N°8: </a:t>
            </a:r>
            <a:r>
              <a:rPr lang="es-CL" sz="1200" b="1" dirty="0"/>
              <a:t>IDPC 10%</a:t>
            </a:r>
          </a:p>
          <a:p>
            <a:pPr marL="285750" indent="-203200">
              <a:buFont typeface="Arial" panose="020B0604020202020204" pitchFamily="34" charset="0"/>
              <a:buChar char="•"/>
            </a:pPr>
            <a:r>
              <a:rPr lang="es-CL" sz="1200" dirty="0"/>
              <a:t>Ejercicios 2020, 2021 y 2022</a:t>
            </a:r>
          </a:p>
          <a:p>
            <a:pPr marL="285750" indent="-203200">
              <a:buFont typeface="Arial" panose="020B0604020202020204" pitchFamily="34" charset="0"/>
              <a:buChar char="•"/>
            </a:pPr>
            <a:r>
              <a:rPr lang="es-CL" sz="1200" dirty="0"/>
              <a:t>CTD contra IF = 35% - 10% = 25%</a:t>
            </a:r>
          </a:p>
        </p:txBody>
      </p:sp>
    </p:spTree>
    <p:extLst>
      <p:ext uri="{BB962C8B-B14F-4D97-AF65-F5344CB8AC3E}">
        <p14:creationId xmlns:p14="http://schemas.microsoft.com/office/powerpoint/2010/main" val="3182991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0240" grpId="0" animBg="1"/>
      <p:bldP spid="57" grpId="0" animBg="1"/>
      <p:bldP spid="62" grpId="0" animBg="1"/>
      <p:bldP spid="32" grpId="0" animBg="1"/>
    </p:bld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7300</TotalTime>
  <Words>1029</Words>
  <Application>Microsoft Office PowerPoint</Application>
  <PresentationFormat>On-screen Show 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Courier New</vt:lpstr>
      <vt:lpstr>Diseño personalizado</vt:lpstr>
      <vt:lpstr>1_Diseño personalizado</vt:lpstr>
      <vt:lpstr>SISTEMA DE CRÉDITOS, L.I.R.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SISTEMA DE CRÉDITOS, L.I.R.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</dc:creator>
  <cp:lastModifiedBy>Javier Jaque</cp:lastModifiedBy>
  <cp:revision>235</cp:revision>
  <dcterms:created xsi:type="dcterms:W3CDTF">2017-02-07T14:50:22Z</dcterms:created>
  <dcterms:modified xsi:type="dcterms:W3CDTF">2025-04-01T22:28:09Z</dcterms:modified>
</cp:coreProperties>
</file>